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02" r:id="rId3"/>
    <p:sldId id="403" r:id="rId4"/>
    <p:sldId id="405" r:id="rId5"/>
    <p:sldId id="404" r:id="rId6"/>
    <p:sldId id="406" r:id="rId7"/>
    <p:sldId id="407" r:id="rId8"/>
    <p:sldId id="409" r:id="rId9"/>
    <p:sldId id="408" r:id="rId10"/>
    <p:sldId id="410" r:id="rId11"/>
    <p:sldId id="411" r:id="rId12"/>
    <p:sldId id="412" r:id="rId13"/>
    <p:sldId id="413" r:id="rId14"/>
    <p:sldId id="414" r:id="rId15"/>
    <p:sldId id="415" r:id="rId16"/>
    <p:sldId id="416" r:id="rId17"/>
    <p:sldId id="417" r:id="rId18"/>
    <p:sldId id="418" r:id="rId19"/>
    <p:sldId id="421" r:id="rId20"/>
    <p:sldId id="419" r:id="rId21"/>
    <p:sldId id="420" r:id="rId22"/>
    <p:sldId id="422" r:id="rId23"/>
    <p:sldId id="381" r:id="rId24"/>
    <p:sldId id="339" r:id="rId25"/>
    <p:sldId id="340" r:id="rId26"/>
    <p:sldId id="341" r:id="rId27"/>
    <p:sldId id="342" r:id="rId28"/>
    <p:sldId id="343" r:id="rId29"/>
    <p:sldId id="344" r:id="rId30"/>
    <p:sldId id="305" r:id="rId31"/>
    <p:sldId id="317" r:id="rId32"/>
    <p:sldId id="318" r:id="rId33"/>
    <p:sldId id="345" r:id="rId34"/>
    <p:sldId id="348" r:id="rId35"/>
    <p:sldId id="326" r:id="rId36"/>
    <p:sldId id="322" r:id="rId37"/>
    <p:sldId id="325" r:id="rId38"/>
    <p:sldId id="321" r:id="rId39"/>
    <p:sldId id="323" r:id="rId40"/>
    <p:sldId id="324" r:id="rId41"/>
    <p:sldId id="346" r:id="rId42"/>
    <p:sldId id="347" r:id="rId43"/>
    <p:sldId id="349" r:id="rId44"/>
    <p:sldId id="352" r:id="rId45"/>
    <p:sldId id="353" r:id="rId46"/>
    <p:sldId id="354" r:id="rId47"/>
    <p:sldId id="355" r:id="rId48"/>
    <p:sldId id="356" r:id="rId49"/>
    <p:sldId id="357" r:id="rId50"/>
    <p:sldId id="358" r:id="rId51"/>
    <p:sldId id="359" r:id="rId52"/>
    <p:sldId id="360" r:id="rId53"/>
    <p:sldId id="361" r:id="rId54"/>
    <p:sldId id="350" r:id="rId55"/>
    <p:sldId id="351" r:id="rId56"/>
    <p:sldId id="362" r:id="rId57"/>
    <p:sldId id="371" r:id="rId58"/>
    <p:sldId id="373" r:id="rId59"/>
    <p:sldId id="372" r:id="rId60"/>
    <p:sldId id="374" r:id="rId61"/>
    <p:sldId id="369" r:id="rId62"/>
    <p:sldId id="370" r:id="rId63"/>
    <p:sldId id="367" r:id="rId64"/>
    <p:sldId id="368" r:id="rId65"/>
    <p:sldId id="363" r:id="rId66"/>
    <p:sldId id="364" r:id="rId67"/>
    <p:sldId id="365" r:id="rId68"/>
    <p:sldId id="366" r:id="rId69"/>
    <p:sldId id="376" r:id="rId70"/>
    <p:sldId id="377" r:id="rId71"/>
    <p:sldId id="375" r:id="rId72"/>
    <p:sldId id="379" r:id="rId73"/>
    <p:sldId id="380" r:id="rId74"/>
    <p:sldId id="382" r:id="rId75"/>
    <p:sldId id="383" r:id="rId76"/>
    <p:sldId id="384" r:id="rId77"/>
    <p:sldId id="397" r:id="rId78"/>
    <p:sldId id="398" r:id="rId79"/>
    <p:sldId id="385" r:id="rId80"/>
    <p:sldId id="399" r:id="rId81"/>
    <p:sldId id="400" r:id="rId82"/>
    <p:sldId id="396" r:id="rId83"/>
    <p:sldId id="395" r:id="rId84"/>
    <p:sldId id="394" r:id="rId85"/>
    <p:sldId id="387" r:id="rId86"/>
    <p:sldId id="386" r:id="rId87"/>
    <p:sldId id="388" r:id="rId88"/>
    <p:sldId id="389" r:id="rId89"/>
    <p:sldId id="390" r:id="rId90"/>
    <p:sldId id="391" r:id="rId91"/>
    <p:sldId id="392" r:id="rId92"/>
    <p:sldId id="393" r:id="rId93"/>
    <p:sldId id="401" r:id="rId94"/>
    <p:sldId id="423" r:id="rId95"/>
    <p:sldId id="272" r:id="rId96"/>
    <p:sldId id="338" r:id="rId97"/>
    <p:sldId id="308"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806" autoAdjust="0"/>
    <p:restoredTop sz="94660"/>
  </p:normalViewPr>
  <p:slideViewPr>
    <p:cSldViewPr snapToGrid="0">
      <p:cViewPr varScale="1">
        <p:scale>
          <a:sx n="69" d="100"/>
          <a:sy n="69" d="100"/>
        </p:scale>
        <p:origin x="86" y="5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3F6093-520B-4241-8F1D-19D031857F16}"/>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5" name="Footer Placeholder 4">
            <a:extLst>
              <a:ext uri="{FF2B5EF4-FFF2-40B4-BE49-F238E27FC236}">
                <a16:creationId xmlns:a16="http://schemas.microsoft.com/office/drawing/2014/main"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C0AD4-9BE5-4F3B-884C-1FC7038DA597}"/>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5" name="Footer Placeholder 4">
            <a:extLst>
              <a:ext uri="{FF2B5EF4-FFF2-40B4-BE49-F238E27FC236}">
                <a16:creationId xmlns:a16="http://schemas.microsoft.com/office/drawing/2014/main"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33CB0-D824-417E-9E58-D92887AF3284}"/>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5" name="Footer Placeholder 4">
            <a:extLst>
              <a:ext uri="{FF2B5EF4-FFF2-40B4-BE49-F238E27FC236}">
                <a16:creationId xmlns:a16="http://schemas.microsoft.com/office/drawing/2014/main"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A81CA-2363-4BC2-8BA5-85E40C78B079}"/>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5" name="Footer Placeholder 4">
            <a:extLst>
              <a:ext uri="{FF2B5EF4-FFF2-40B4-BE49-F238E27FC236}">
                <a16:creationId xmlns:a16="http://schemas.microsoft.com/office/drawing/2014/main"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DC5A6E-B081-4573-B58E-9CF0337E5E4D}"/>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5" name="Footer Placeholder 4">
            <a:extLst>
              <a:ext uri="{FF2B5EF4-FFF2-40B4-BE49-F238E27FC236}">
                <a16:creationId xmlns:a16="http://schemas.microsoft.com/office/drawing/2014/main"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6DE3CE-26BD-4D01-839A-8D320FE6CDEA}"/>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6" name="Footer Placeholder 5">
            <a:extLst>
              <a:ext uri="{FF2B5EF4-FFF2-40B4-BE49-F238E27FC236}">
                <a16:creationId xmlns:a16="http://schemas.microsoft.com/office/drawing/2014/main"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5569B-C04F-4A93-AD3B-6226016AD8E7}"/>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8" name="Footer Placeholder 7">
            <a:extLst>
              <a:ext uri="{FF2B5EF4-FFF2-40B4-BE49-F238E27FC236}">
                <a16:creationId xmlns:a16="http://schemas.microsoft.com/office/drawing/2014/main"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D8DD4-B17A-47E7-A443-55E1DFBF2C96}"/>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4" name="Footer Placeholder 3">
            <a:extLst>
              <a:ext uri="{FF2B5EF4-FFF2-40B4-BE49-F238E27FC236}">
                <a16:creationId xmlns:a16="http://schemas.microsoft.com/office/drawing/2014/main"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99DDB-9D5D-4459-8CD7-7964E4DB0DEC}"/>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3" name="Footer Placeholder 2">
            <a:extLst>
              <a:ext uri="{FF2B5EF4-FFF2-40B4-BE49-F238E27FC236}">
                <a16:creationId xmlns:a16="http://schemas.microsoft.com/office/drawing/2014/main"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B6BC2E-5582-436B-A407-6DAFF92DAFF3}"/>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6" name="Footer Placeholder 5">
            <a:extLst>
              <a:ext uri="{FF2B5EF4-FFF2-40B4-BE49-F238E27FC236}">
                <a16:creationId xmlns:a16="http://schemas.microsoft.com/office/drawing/2014/main"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841A7B-470E-4E3A-A7E6-F8E6C0536D67}"/>
              </a:ext>
            </a:extLst>
          </p:cNvPr>
          <p:cNvSpPr>
            <a:spLocks noGrp="1"/>
          </p:cNvSpPr>
          <p:nvPr>
            <p:ph type="dt" sz="half" idx="10"/>
          </p:nvPr>
        </p:nvSpPr>
        <p:spPr/>
        <p:txBody>
          <a:bodyPr/>
          <a:lstStyle/>
          <a:p>
            <a:fld id="{181566E6-CEF0-4F8C-B102-8A2A549A1A40}" type="datetimeFigureOut">
              <a:rPr lang="en-US" smtClean="0"/>
              <a:t>4/25/2019</a:t>
            </a:fld>
            <a:endParaRPr lang="en-US"/>
          </a:p>
        </p:txBody>
      </p:sp>
      <p:sp>
        <p:nvSpPr>
          <p:cNvPr id="6" name="Footer Placeholder 5">
            <a:extLst>
              <a:ext uri="{FF2B5EF4-FFF2-40B4-BE49-F238E27FC236}">
                <a16:creationId xmlns:a16="http://schemas.microsoft.com/office/drawing/2014/main"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4/25/2019</a:t>
            </a:fld>
            <a:endParaRPr lang="en-US"/>
          </a:p>
        </p:txBody>
      </p:sp>
      <p:sp>
        <p:nvSpPr>
          <p:cNvPr id="5" name="Footer Placeholder 4">
            <a:extLst>
              <a:ext uri="{FF2B5EF4-FFF2-40B4-BE49-F238E27FC236}">
                <a16:creationId xmlns:a16="http://schemas.microsoft.com/office/drawing/2014/main"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7.png"/><Relationship Id="rId4" Type="http://schemas.openxmlformats.org/officeDocument/2006/relationships/image" Target="../media/image76.png"/></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8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5" Type="http://schemas.openxmlformats.org/officeDocument/2006/relationships/image" Target="../media/image89.png"/><Relationship Id="rId4" Type="http://schemas.openxmlformats.org/officeDocument/2006/relationships/image" Target="../media/image88.png"/></Relationships>
</file>

<file path=ppt/slides/_rels/slide8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91CD-FB73-4480-BF8C-41C55F17C4E2}"/>
              </a:ext>
            </a:extLst>
          </p:cNvPr>
          <p:cNvSpPr>
            <a:spLocks noGrp="1"/>
          </p:cNvSpPr>
          <p:nvPr>
            <p:ph type="ctrTitle"/>
          </p:nvPr>
        </p:nvSpPr>
        <p:spPr/>
        <p:txBody>
          <a:bodyPr>
            <a:normAutofit fontScale="90000"/>
          </a:bodyPr>
          <a:lstStyle/>
          <a:p>
            <a:r>
              <a:rPr lang="en-US" dirty="0"/>
              <a:t>Timing and land cover validation with Planet; differentiating </a:t>
            </a:r>
            <a:r>
              <a:rPr lang="en-US" dirty="0" err="1"/>
              <a:t>nonsoy</a:t>
            </a:r>
            <a:r>
              <a:rPr lang="en-US" dirty="0"/>
              <a:t> </a:t>
            </a:r>
            <a:r>
              <a:rPr lang="en-US" dirty="0" err="1"/>
              <a:t>agri</a:t>
            </a:r>
            <a:r>
              <a:rPr lang="en-US" dirty="0"/>
              <a:t> vs SC and DC</a:t>
            </a:r>
          </a:p>
        </p:txBody>
      </p:sp>
      <p:sp>
        <p:nvSpPr>
          <p:cNvPr id="3" name="Subtitle 2">
            <a:extLst>
              <a:ext uri="{FF2B5EF4-FFF2-40B4-BE49-F238E27FC236}">
                <a16:creationId xmlns:a16="http://schemas.microsoft.com/office/drawing/2014/main"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7B0A2DC-A448-416D-AACA-8EF763198C06}"/>
              </a:ext>
            </a:extLst>
          </p:cNvPr>
          <p:cNvSpPr txBox="1"/>
          <p:nvPr/>
        </p:nvSpPr>
        <p:spPr>
          <a:xfrm>
            <a:off x="0" y="108236"/>
            <a:ext cx="12096750" cy="3354765"/>
          </a:xfrm>
          <a:prstGeom prst="rect">
            <a:avLst/>
          </a:prstGeom>
          <a:noFill/>
        </p:spPr>
        <p:txBody>
          <a:bodyPr wrap="square" rtlCol="0">
            <a:spAutoFit/>
          </a:bodyPr>
          <a:lstStyle/>
          <a:p>
            <a:r>
              <a:rPr lang="en-US" b="1" dirty="0"/>
              <a:t>Spectral separation of Soy vs </a:t>
            </a:r>
            <a:r>
              <a:rPr lang="en-US" b="1" dirty="0" err="1"/>
              <a:t>Nonsoy</a:t>
            </a:r>
            <a:r>
              <a:rPr lang="en-US" b="1" dirty="0"/>
              <a:t> Agri</a:t>
            </a:r>
          </a:p>
          <a:p>
            <a:pPr marL="285750" indent="-285750">
              <a:buFont typeface="Arial" panose="020B0604020202020204" pitchFamily="34" charset="0"/>
              <a:buChar char="•"/>
            </a:pPr>
            <a:r>
              <a:rPr lang="en-US" sz="1600" dirty="0"/>
              <a:t>For </a:t>
            </a:r>
            <a:r>
              <a:rPr lang="en-US" sz="1600" dirty="0" err="1"/>
              <a:t>agsat</a:t>
            </a:r>
            <a:r>
              <a:rPr lang="en-US" sz="1600" dirty="0"/>
              <a:t> and PLOS training points, look at individual MODIS bands (which are used as input data for classification), aggregated over months, for each of the three classes (SC soy, DC soy, </a:t>
            </a:r>
            <a:r>
              <a:rPr lang="en-US" sz="1600" dirty="0" err="1"/>
              <a:t>nonsoy</a:t>
            </a:r>
            <a:r>
              <a:rPr lang="en-US" sz="1600" dirty="0"/>
              <a:t> </a:t>
            </a:r>
            <a:r>
              <a:rPr lang="en-US" sz="1600" dirty="0" err="1"/>
              <a:t>agri</a:t>
            </a:r>
            <a:r>
              <a:rPr lang="en-US" sz="1600" dirty="0"/>
              <a:t>)</a:t>
            </a:r>
          </a:p>
          <a:p>
            <a:pPr marL="285750" indent="-285750">
              <a:buFont typeface="Arial" panose="020B0604020202020204" pitchFamily="34" charset="0"/>
              <a:buChar char="•"/>
            </a:pPr>
            <a:r>
              <a:rPr lang="en-US" sz="1600" dirty="0"/>
              <a:t>Analysis was based on (Wilson et al, 2014)</a:t>
            </a:r>
          </a:p>
          <a:p>
            <a:pPr marL="742950" lvl="1" indent="-285750">
              <a:buFont typeface="Arial" panose="020B0604020202020204" pitchFamily="34" charset="0"/>
              <a:buChar char="•"/>
            </a:pPr>
            <a:r>
              <a:rPr lang="en-US" sz="1600" dirty="0"/>
              <a:t>Two ways to pick the dates over which to differentiate crops:</a:t>
            </a:r>
          </a:p>
          <a:p>
            <a:pPr marL="1200150" lvl="2" indent="-285750">
              <a:buFont typeface="Arial" panose="020B0604020202020204" pitchFamily="34" charset="0"/>
              <a:buChar char="•"/>
            </a:pPr>
            <a:r>
              <a:rPr lang="en-US" sz="1600" dirty="0"/>
              <a:t>By days after planting</a:t>
            </a:r>
          </a:p>
          <a:p>
            <a:pPr marL="1200150" lvl="2" indent="-285750">
              <a:buFont typeface="Arial" panose="020B0604020202020204" pitchFamily="34" charset="0"/>
              <a:buChar char="•"/>
            </a:pPr>
            <a:r>
              <a:rPr lang="en-US" sz="1600" dirty="0"/>
              <a:t>By data acquisition date (i.e. July 10, July 20, </a:t>
            </a:r>
            <a:r>
              <a:rPr lang="en-US" sz="1600" dirty="0" err="1"/>
              <a:t>etc</a:t>
            </a:r>
            <a:r>
              <a:rPr lang="en-US" sz="1600" dirty="0"/>
              <a:t>)</a:t>
            </a:r>
          </a:p>
          <a:p>
            <a:pPr marL="742950" lvl="1" indent="-285750">
              <a:buFont typeface="Arial" panose="020B0604020202020204" pitchFamily="34" charset="0"/>
              <a:buChar char="•"/>
            </a:pPr>
            <a:r>
              <a:rPr lang="en-US" sz="1600" dirty="0"/>
              <a:t>Found that late vegetative growth stage is optimal for crop separability (early vegetative stage: plants are too small and soil patches interfere)</a:t>
            </a:r>
          </a:p>
          <a:p>
            <a:pPr marL="285750" indent="-285750">
              <a:buFont typeface="Arial" panose="020B0604020202020204" pitchFamily="34" charset="0"/>
              <a:buChar char="•"/>
            </a:pPr>
            <a:endParaRPr lang="en-US" sz="1600" dirty="0"/>
          </a:p>
          <a:p>
            <a:r>
              <a:rPr lang="en-US" b="1" dirty="0"/>
              <a:t>Notes:</a:t>
            </a:r>
          </a:p>
          <a:p>
            <a:pPr marL="285750" indent="-285750">
              <a:buFont typeface="Arial" panose="020B0604020202020204" pitchFamily="34" charset="0"/>
              <a:buChar char="•"/>
            </a:pPr>
            <a:r>
              <a:rPr lang="en-US" sz="1600" dirty="0"/>
              <a:t>Mainly want to figure out how to separate </a:t>
            </a:r>
            <a:r>
              <a:rPr lang="en-US" sz="1600" dirty="0" err="1"/>
              <a:t>nonsoy</a:t>
            </a:r>
            <a:r>
              <a:rPr lang="en-US" sz="1600" dirty="0"/>
              <a:t> </a:t>
            </a:r>
            <a:r>
              <a:rPr lang="en-US" sz="1600" dirty="0" err="1"/>
              <a:t>agri</a:t>
            </a:r>
            <a:r>
              <a:rPr lang="en-US" sz="1600" dirty="0"/>
              <a:t> from the other two classes because can use timeseries analysis to separate SC from DC</a:t>
            </a:r>
          </a:p>
        </p:txBody>
      </p:sp>
      <p:graphicFrame>
        <p:nvGraphicFramePr>
          <p:cNvPr id="3" name="Table 2">
            <a:extLst>
              <a:ext uri="{FF2B5EF4-FFF2-40B4-BE49-F238E27FC236}">
                <a16:creationId xmlns:a16="http://schemas.microsoft.com/office/drawing/2014/main" id="{04125C2D-AF5D-410B-8E4B-CA595DFA71B7}"/>
              </a:ext>
            </a:extLst>
          </p:cNvPr>
          <p:cNvGraphicFramePr>
            <a:graphicFrameLocks noGrp="1"/>
          </p:cNvGraphicFramePr>
          <p:nvPr>
            <p:extLst>
              <p:ext uri="{D42A27DB-BD31-4B8C-83A1-F6EECF244321}">
                <p14:modId xmlns:p14="http://schemas.microsoft.com/office/powerpoint/2010/main" val="1727695280"/>
              </p:ext>
            </p:extLst>
          </p:nvPr>
        </p:nvGraphicFramePr>
        <p:xfrm>
          <a:off x="1984374" y="3909060"/>
          <a:ext cx="8128001" cy="2682240"/>
        </p:xfrm>
        <a:graphic>
          <a:graphicData uri="http://schemas.openxmlformats.org/drawingml/2006/table">
            <a:tbl>
              <a:tblPr firstRow="1" bandRow="1">
                <a:tableStyleId>{5C22544A-7EE6-4342-B048-85BDC9FD1C3A}</a:tableStyleId>
              </a:tblPr>
              <a:tblGrid>
                <a:gridCol w="2746828">
                  <a:extLst>
                    <a:ext uri="{9D8B030D-6E8A-4147-A177-3AD203B41FA5}">
                      <a16:colId xmlns:a16="http://schemas.microsoft.com/office/drawing/2014/main" val="680280929"/>
                    </a:ext>
                  </a:extLst>
                </a:gridCol>
                <a:gridCol w="1998213">
                  <a:extLst>
                    <a:ext uri="{9D8B030D-6E8A-4147-A177-3AD203B41FA5}">
                      <a16:colId xmlns:a16="http://schemas.microsoft.com/office/drawing/2014/main" val="1093945697"/>
                    </a:ext>
                  </a:extLst>
                </a:gridCol>
                <a:gridCol w="3382960">
                  <a:extLst>
                    <a:ext uri="{9D8B030D-6E8A-4147-A177-3AD203B41FA5}">
                      <a16:colId xmlns:a16="http://schemas.microsoft.com/office/drawing/2014/main" val="261919312"/>
                    </a:ext>
                  </a:extLst>
                </a:gridCol>
              </a:tblGrid>
              <a:tr h="274320">
                <a:tc>
                  <a:txBody>
                    <a:bodyPr/>
                    <a:lstStyle/>
                    <a:p>
                      <a:r>
                        <a:rPr lang="en-US" sz="1600" dirty="0"/>
                        <a:t>MODIS band number</a:t>
                      </a:r>
                    </a:p>
                  </a:txBody>
                  <a:tcPr/>
                </a:tc>
                <a:tc>
                  <a:txBody>
                    <a:bodyPr/>
                    <a:lstStyle/>
                    <a:p>
                      <a:r>
                        <a:rPr lang="en-US" sz="1600" dirty="0"/>
                        <a:t>Wavelength (nm)</a:t>
                      </a:r>
                    </a:p>
                  </a:txBody>
                  <a:tcPr/>
                </a:tc>
                <a:tc>
                  <a:txBody>
                    <a:bodyPr/>
                    <a:lstStyle/>
                    <a:p>
                      <a:r>
                        <a:rPr lang="en-US" sz="1600" dirty="0"/>
                        <a:t>Name</a:t>
                      </a:r>
                    </a:p>
                  </a:txBody>
                  <a:tcPr/>
                </a:tc>
                <a:extLst>
                  <a:ext uri="{0D108BD9-81ED-4DB2-BD59-A6C34878D82A}">
                    <a16:rowId xmlns:a16="http://schemas.microsoft.com/office/drawing/2014/main" val="1326349627"/>
                  </a:ext>
                </a:extLst>
              </a:tr>
              <a:tr h="274320">
                <a:tc>
                  <a:txBody>
                    <a:bodyPr/>
                    <a:lstStyle/>
                    <a:p>
                      <a:r>
                        <a:rPr lang="en-US" sz="1600" dirty="0"/>
                        <a:t>1</a:t>
                      </a:r>
                    </a:p>
                  </a:txBody>
                  <a:tcPr/>
                </a:tc>
                <a:tc>
                  <a:txBody>
                    <a:bodyPr/>
                    <a:lstStyle/>
                    <a:p>
                      <a:r>
                        <a:rPr lang="en-US" sz="1600" dirty="0"/>
                        <a:t>620 - 670</a:t>
                      </a:r>
                    </a:p>
                  </a:txBody>
                  <a:tcPr/>
                </a:tc>
                <a:tc>
                  <a:txBody>
                    <a:bodyPr/>
                    <a:lstStyle/>
                    <a:p>
                      <a:r>
                        <a:rPr lang="en-US" sz="1600" dirty="0"/>
                        <a:t>red</a:t>
                      </a:r>
                    </a:p>
                  </a:txBody>
                  <a:tcPr/>
                </a:tc>
                <a:extLst>
                  <a:ext uri="{0D108BD9-81ED-4DB2-BD59-A6C34878D82A}">
                    <a16:rowId xmlns:a16="http://schemas.microsoft.com/office/drawing/2014/main" val="3531951264"/>
                  </a:ext>
                </a:extLst>
              </a:tr>
              <a:tr h="274320">
                <a:tc>
                  <a:txBody>
                    <a:bodyPr/>
                    <a:lstStyle/>
                    <a:p>
                      <a:r>
                        <a:rPr lang="en-US" sz="1600" dirty="0"/>
                        <a:t>2</a:t>
                      </a:r>
                    </a:p>
                  </a:txBody>
                  <a:tcPr/>
                </a:tc>
                <a:tc>
                  <a:txBody>
                    <a:bodyPr/>
                    <a:lstStyle/>
                    <a:p>
                      <a:r>
                        <a:rPr lang="en-US" sz="1600" dirty="0"/>
                        <a:t>841 - 876</a:t>
                      </a:r>
                    </a:p>
                  </a:txBody>
                  <a:tcPr/>
                </a:tc>
                <a:tc>
                  <a:txBody>
                    <a:bodyPr/>
                    <a:lstStyle/>
                    <a:p>
                      <a:r>
                        <a:rPr lang="en-US" sz="1600" dirty="0" err="1"/>
                        <a:t>nir</a:t>
                      </a:r>
                      <a:endParaRPr lang="en-US" sz="1600" dirty="0"/>
                    </a:p>
                  </a:txBody>
                  <a:tcPr/>
                </a:tc>
                <a:extLst>
                  <a:ext uri="{0D108BD9-81ED-4DB2-BD59-A6C34878D82A}">
                    <a16:rowId xmlns:a16="http://schemas.microsoft.com/office/drawing/2014/main" val="1483946390"/>
                  </a:ext>
                </a:extLst>
              </a:tr>
              <a:tr h="274320">
                <a:tc>
                  <a:txBody>
                    <a:bodyPr/>
                    <a:lstStyle/>
                    <a:p>
                      <a:r>
                        <a:rPr lang="en-US" sz="1600" dirty="0"/>
                        <a:t>3</a:t>
                      </a:r>
                    </a:p>
                  </a:txBody>
                  <a:tcPr/>
                </a:tc>
                <a:tc>
                  <a:txBody>
                    <a:bodyPr/>
                    <a:lstStyle/>
                    <a:p>
                      <a:r>
                        <a:rPr lang="en-US" sz="1600" dirty="0"/>
                        <a:t>459 - 479</a:t>
                      </a:r>
                    </a:p>
                  </a:txBody>
                  <a:tcPr/>
                </a:tc>
                <a:tc>
                  <a:txBody>
                    <a:bodyPr/>
                    <a:lstStyle/>
                    <a:p>
                      <a:r>
                        <a:rPr lang="en-US" sz="1600" dirty="0"/>
                        <a:t>blue</a:t>
                      </a:r>
                    </a:p>
                  </a:txBody>
                  <a:tcPr/>
                </a:tc>
                <a:extLst>
                  <a:ext uri="{0D108BD9-81ED-4DB2-BD59-A6C34878D82A}">
                    <a16:rowId xmlns:a16="http://schemas.microsoft.com/office/drawing/2014/main" val="304778227"/>
                  </a:ext>
                </a:extLst>
              </a:tr>
              <a:tr h="274320">
                <a:tc>
                  <a:txBody>
                    <a:bodyPr/>
                    <a:lstStyle/>
                    <a:p>
                      <a:r>
                        <a:rPr lang="en-US" sz="1600" dirty="0"/>
                        <a:t>4</a:t>
                      </a:r>
                    </a:p>
                  </a:txBody>
                  <a:tcPr/>
                </a:tc>
                <a:tc>
                  <a:txBody>
                    <a:bodyPr/>
                    <a:lstStyle/>
                    <a:p>
                      <a:r>
                        <a:rPr lang="en-US" sz="1600" dirty="0"/>
                        <a:t>545 - 565</a:t>
                      </a:r>
                    </a:p>
                  </a:txBody>
                  <a:tcPr/>
                </a:tc>
                <a:tc>
                  <a:txBody>
                    <a:bodyPr/>
                    <a:lstStyle/>
                    <a:p>
                      <a:r>
                        <a:rPr lang="en-US" sz="1600" dirty="0"/>
                        <a:t>green</a:t>
                      </a:r>
                    </a:p>
                  </a:txBody>
                  <a:tcPr/>
                </a:tc>
                <a:extLst>
                  <a:ext uri="{0D108BD9-81ED-4DB2-BD59-A6C34878D82A}">
                    <a16:rowId xmlns:a16="http://schemas.microsoft.com/office/drawing/2014/main" val="239882056"/>
                  </a:ext>
                </a:extLst>
              </a:tr>
              <a:tr h="274320">
                <a:tc>
                  <a:txBody>
                    <a:bodyPr/>
                    <a:lstStyle/>
                    <a:p>
                      <a:r>
                        <a:rPr lang="en-US" sz="1600" dirty="0"/>
                        <a:t>5</a:t>
                      </a:r>
                    </a:p>
                  </a:txBody>
                  <a:tcPr/>
                </a:tc>
                <a:tc>
                  <a:txBody>
                    <a:bodyPr/>
                    <a:lstStyle/>
                    <a:p>
                      <a:r>
                        <a:rPr lang="en-US" sz="1600" dirty="0"/>
                        <a:t>1230 – 1250</a:t>
                      </a:r>
                    </a:p>
                  </a:txBody>
                  <a:tcPr/>
                </a:tc>
                <a:tc>
                  <a:txBody>
                    <a:bodyPr/>
                    <a:lstStyle/>
                    <a:p>
                      <a:endParaRPr lang="en-US" sz="1600" dirty="0"/>
                    </a:p>
                  </a:txBody>
                  <a:tcPr/>
                </a:tc>
                <a:extLst>
                  <a:ext uri="{0D108BD9-81ED-4DB2-BD59-A6C34878D82A}">
                    <a16:rowId xmlns:a16="http://schemas.microsoft.com/office/drawing/2014/main" val="2715518808"/>
                  </a:ext>
                </a:extLst>
              </a:tr>
              <a:tr h="274320">
                <a:tc>
                  <a:txBody>
                    <a:bodyPr/>
                    <a:lstStyle/>
                    <a:p>
                      <a:r>
                        <a:rPr lang="en-US" sz="1600" dirty="0"/>
                        <a:t>6</a:t>
                      </a:r>
                    </a:p>
                  </a:txBody>
                  <a:tcPr/>
                </a:tc>
                <a:tc>
                  <a:txBody>
                    <a:bodyPr/>
                    <a:lstStyle/>
                    <a:p>
                      <a:r>
                        <a:rPr lang="en-US" sz="1600" dirty="0"/>
                        <a:t>1628 - 1652</a:t>
                      </a:r>
                    </a:p>
                  </a:txBody>
                  <a:tcPr/>
                </a:tc>
                <a:tc>
                  <a:txBody>
                    <a:bodyPr/>
                    <a:lstStyle/>
                    <a:p>
                      <a:r>
                        <a:rPr lang="en-US" sz="1600" dirty="0"/>
                        <a:t>(not in the plots below)</a:t>
                      </a:r>
                    </a:p>
                  </a:txBody>
                  <a:tcPr/>
                </a:tc>
                <a:extLst>
                  <a:ext uri="{0D108BD9-81ED-4DB2-BD59-A6C34878D82A}">
                    <a16:rowId xmlns:a16="http://schemas.microsoft.com/office/drawing/2014/main" val="2378067943"/>
                  </a:ext>
                </a:extLst>
              </a:tr>
              <a:tr h="274320">
                <a:tc>
                  <a:txBody>
                    <a:bodyPr/>
                    <a:lstStyle/>
                    <a:p>
                      <a:r>
                        <a:rPr lang="en-US" sz="1600" dirty="0"/>
                        <a:t>7</a:t>
                      </a:r>
                    </a:p>
                  </a:txBody>
                  <a:tcPr/>
                </a:tc>
                <a:tc>
                  <a:txBody>
                    <a:bodyPr/>
                    <a:lstStyle/>
                    <a:p>
                      <a:r>
                        <a:rPr lang="en-US" sz="1600" dirty="0"/>
                        <a:t>2105 - 2155</a:t>
                      </a:r>
                    </a:p>
                  </a:txBody>
                  <a:tcPr/>
                </a:tc>
                <a:tc>
                  <a:txBody>
                    <a:bodyPr/>
                    <a:lstStyle/>
                    <a:p>
                      <a:endParaRPr lang="en-US" sz="1600" dirty="0"/>
                    </a:p>
                  </a:txBody>
                  <a:tcPr/>
                </a:tc>
                <a:extLst>
                  <a:ext uri="{0D108BD9-81ED-4DB2-BD59-A6C34878D82A}">
                    <a16:rowId xmlns:a16="http://schemas.microsoft.com/office/drawing/2014/main" val="3297246079"/>
                  </a:ext>
                </a:extLst>
              </a:tr>
            </a:tbl>
          </a:graphicData>
        </a:graphic>
      </p:graphicFrame>
    </p:spTree>
    <p:extLst>
      <p:ext uri="{BB962C8B-B14F-4D97-AF65-F5344CB8AC3E}">
        <p14:creationId xmlns:p14="http://schemas.microsoft.com/office/powerpoint/2010/main" val="881499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372D1-BF4C-4A7B-832B-2E1AB1F4B006}"/>
              </a:ext>
            </a:extLst>
          </p:cNvPr>
          <p:cNvPicPr>
            <a:picLocks noChangeAspect="1"/>
          </p:cNvPicPr>
          <p:nvPr/>
        </p:nvPicPr>
        <p:blipFill>
          <a:blip r:embed="rId2"/>
          <a:stretch>
            <a:fillRect/>
          </a:stretch>
        </p:blipFill>
        <p:spPr>
          <a:xfrm>
            <a:off x="0" y="0"/>
            <a:ext cx="9655860" cy="5959044"/>
          </a:xfrm>
          <a:prstGeom prst="rect">
            <a:avLst/>
          </a:prstGeom>
        </p:spPr>
      </p:pic>
      <p:sp>
        <p:nvSpPr>
          <p:cNvPr id="4" name="TextBox 3">
            <a:extLst>
              <a:ext uri="{FF2B5EF4-FFF2-40B4-BE49-F238E27FC236}">
                <a16:creationId xmlns:a16="http://schemas.microsoft.com/office/drawing/2014/main" id="{D035E8DA-E794-4D07-9227-599663DB598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6" name="TextBox 5">
            <a:extLst>
              <a:ext uri="{FF2B5EF4-FFF2-40B4-BE49-F238E27FC236}">
                <a16:creationId xmlns:a16="http://schemas.microsoft.com/office/drawing/2014/main" id="{68F8A6EB-CBE3-4E2B-8FC7-42659A181A99}"/>
              </a:ext>
            </a:extLst>
          </p:cNvPr>
          <p:cNvSpPr txBox="1"/>
          <p:nvPr/>
        </p:nvSpPr>
        <p:spPr>
          <a:xfrm>
            <a:off x="844747" y="5541193"/>
            <a:ext cx="1229824" cy="338554"/>
          </a:xfrm>
          <a:prstGeom prst="rect">
            <a:avLst/>
          </a:prstGeom>
          <a:noFill/>
        </p:spPr>
        <p:txBody>
          <a:bodyPr wrap="none" rtlCol="0">
            <a:spAutoFit/>
          </a:bodyPr>
          <a:lstStyle/>
          <a:p>
            <a:r>
              <a:rPr lang="en-US" sz="1600" dirty="0"/>
              <a:t>R    N    B    G</a:t>
            </a:r>
          </a:p>
        </p:txBody>
      </p:sp>
      <p:sp>
        <p:nvSpPr>
          <p:cNvPr id="7" name="Oval 6">
            <a:extLst>
              <a:ext uri="{FF2B5EF4-FFF2-40B4-BE49-F238E27FC236}">
                <a16:creationId xmlns:a16="http://schemas.microsoft.com/office/drawing/2014/main" id="{B45D17C3-7373-49F9-AEE5-DE6E9BAB670F}"/>
              </a:ext>
            </a:extLst>
          </p:cNvPr>
          <p:cNvSpPr/>
          <p:nvPr/>
        </p:nvSpPr>
        <p:spPr>
          <a:xfrm>
            <a:off x="1062990" y="52578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055C70-BF52-4C6D-AEC6-21CD6AC86ECB}"/>
              </a:ext>
            </a:extLst>
          </p:cNvPr>
          <p:cNvSpPr txBox="1"/>
          <p:nvPr/>
        </p:nvSpPr>
        <p:spPr>
          <a:xfrm>
            <a:off x="8974214" y="483457"/>
            <a:ext cx="2663230" cy="830997"/>
          </a:xfrm>
          <a:prstGeom prst="rect">
            <a:avLst/>
          </a:prstGeom>
          <a:noFill/>
        </p:spPr>
        <p:txBody>
          <a:bodyPr wrap="none" rtlCol="0">
            <a:spAutoFit/>
          </a:bodyPr>
          <a:lstStyle/>
          <a:p>
            <a:r>
              <a:rPr lang="en-US" sz="1600" dirty="0"/>
              <a:t>Panels = months</a:t>
            </a:r>
          </a:p>
          <a:p>
            <a:r>
              <a:rPr lang="en-US" sz="1600" dirty="0"/>
              <a:t>Class 2 = </a:t>
            </a:r>
            <a:r>
              <a:rPr lang="en-US" sz="1600" dirty="0" err="1"/>
              <a:t>nonsoy</a:t>
            </a:r>
            <a:r>
              <a:rPr lang="en-US" sz="1600" dirty="0"/>
              <a:t> </a:t>
            </a:r>
            <a:r>
              <a:rPr lang="en-US" sz="1600" dirty="0" err="1"/>
              <a:t>agri</a:t>
            </a:r>
            <a:endParaRPr lang="en-US" sz="1600" dirty="0"/>
          </a:p>
          <a:p>
            <a:r>
              <a:rPr lang="en-US" sz="1600" dirty="0"/>
              <a:t>Class 0 and 1 = soy, SC and DC</a:t>
            </a:r>
          </a:p>
        </p:txBody>
      </p:sp>
      <p:sp>
        <p:nvSpPr>
          <p:cNvPr id="9" name="Oval 8">
            <a:extLst>
              <a:ext uri="{FF2B5EF4-FFF2-40B4-BE49-F238E27FC236}">
                <a16:creationId xmlns:a16="http://schemas.microsoft.com/office/drawing/2014/main" id="{E8D35B42-B25D-4CE2-90D8-3815272911AC}"/>
              </a:ext>
            </a:extLst>
          </p:cNvPr>
          <p:cNvSpPr/>
          <p:nvPr/>
        </p:nvSpPr>
        <p:spPr>
          <a:xfrm>
            <a:off x="5018602" y="5791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B7CEBDD-DD01-45FB-8A3E-B64B31D17367}"/>
              </a:ext>
            </a:extLst>
          </p:cNvPr>
          <p:cNvSpPr/>
          <p:nvPr/>
        </p:nvSpPr>
        <p:spPr>
          <a:xfrm>
            <a:off x="5018602" y="220472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EDCD1E-01EA-45DB-A614-0B2474AF75E0}"/>
              </a:ext>
            </a:extLst>
          </p:cNvPr>
          <p:cNvSpPr/>
          <p:nvPr/>
        </p:nvSpPr>
        <p:spPr>
          <a:xfrm>
            <a:off x="7021573" y="2259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7510B01-AAB8-4F30-B68C-CAE30004DA02}"/>
              </a:ext>
            </a:extLst>
          </p:cNvPr>
          <p:cNvSpPr/>
          <p:nvPr/>
        </p:nvSpPr>
        <p:spPr>
          <a:xfrm>
            <a:off x="1062990" y="402092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B09250B-25B2-48A1-97E7-00D4E8B40DE9}"/>
              </a:ext>
            </a:extLst>
          </p:cNvPr>
          <p:cNvSpPr/>
          <p:nvPr/>
        </p:nvSpPr>
        <p:spPr>
          <a:xfrm>
            <a:off x="3065961" y="23317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9186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DC99A-F7F0-479F-BAFA-BEE0C75E3348}"/>
              </a:ext>
            </a:extLst>
          </p:cNvPr>
          <p:cNvPicPr>
            <a:picLocks noChangeAspect="1"/>
          </p:cNvPicPr>
          <p:nvPr/>
        </p:nvPicPr>
        <p:blipFill>
          <a:blip r:embed="rId2"/>
          <a:stretch>
            <a:fillRect/>
          </a:stretch>
        </p:blipFill>
        <p:spPr>
          <a:xfrm>
            <a:off x="-1" y="0"/>
            <a:ext cx="9339943" cy="5764079"/>
          </a:xfrm>
          <a:prstGeom prst="rect">
            <a:avLst/>
          </a:prstGeom>
        </p:spPr>
      </p:pic>
      <p:sp>
        <p:nvSpPr>
          <p:cNvPr id="3" name="Oval 2">
            <a:extLst>
              <a:ext uri="{FF2B5EF4-FFF2-40B4-BE49-F238E27FC236}">
                <a16:creationId xmlns:a16="http://schemas.microsoft.com/office/drawing/2014/main" id="{F9E69AA6-9C97-4CBD-96E2-65C0F1C3FC48}"/>
              </a:ext>
            </a:extLst>
          </p:cNvPr>
          <p:cNvSpPr/>
          <p:nvPr/>
        </p:nvSpPr>
        <p:spPr>
          <a:xfrm>
            <a:off x="1062992"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DED1545-974F-45C6-B673-076893AC45B2}"/>
              </a:ext>
            </a:extLst>
          </p:cNvPr>
          <p:cNvSpPr/>
          <p:nvPr/>
        </p:nvSpPr>
        <p:spPr>
          <a:xfrm>
            <a:off x="293533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B925C37-39BA-4947-B4CD-AC2218640BE1}"/>
              </a:ext>
            </a:extLst>
          </p:cNvPr>
          <p:cNvSpPr/>
          <p:nvPr/>
        </p:nvSpPr>
        <p:spPr>
          <a:xfrm>
            <a:off x="4872992"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149D2CE-A2BF-4B39-A449-E7A5A7A39255}"/>
              </a:ext>
            </a:extLst>
          </p:cNvPr>
          <p:cNvSpPr/>
          <p:nvPr/>
        </p:nvSpPr>
        <p:spPr>
          <a:xfrm>
            <a:off x="6788877"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FB0EA5-775E-4062-BD23-7CA1589AEE85}"/>
              </a:ext>
            </a:extLst>
          </p:cNvPr>
          <p:cNvSpPr/>
          <p:nvPr/>
        </p:nvSpPr>
        <p:spPr>
          <a:xfrm>
            <a:off x="67888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F7C96-88C1-4BC5-B69E-609B183F3EEA}"/>
              </a:ext>
            </a:extLst>
          </p:cNvPr>
          <p:cNvSpPr/>
          <p:nvPr/>
        </p:nvSpPr>
        <p:spPr>
          <a:xfrm>
            <a:off x="38932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3F60AE3-5BC2-42E8-9485-78B507C1F356}"/>
              </a:ext>
            </a:extLst>
          </p:cNvPr>
          <p:cNvSpPr/>
          <p:nvPr/>
        </p:nvSpPr>
        <p:spPr>
          <a:xfrm>
            <a:off x="761292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F2061E1-9185-48E5-A6D9-138824C8C217}"/>
              </a:ext>
            </a:extLst>
          </p:cNvPr>
          <p:cNvSpPr/>
          <p:nvPr/>
        </p:nvSpPr>
        <p:spPr>
          <a:xfrm>
            <a:off x="8013791"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96845815-E216-4FEC-B43B-2281734A419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124187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DABFF-214C-456E-800A-005235787AE8}"/>
              </a:ext>
            </a:extLst>
          </p:cNvPr>
          <p:cNvSpPr txBox="1"/>
          <p:nvPr/>
        </p:nvSpPr>
        <p:spPr>
          <a:xfrm>
            <a:off x="0" y="0"/>
            <a:ext cx="12104914" cy="2308324"/>
          </a:xfrm>
          <a:prstGeom prst="rect">
            <a:avLst/>
          </a:prstGeom>
          <a:noFill/>
        </p:spPr>
        <p:txBody>
          <a:bodyPr wrap="square" rtlCol="0">
            <a:spAutoFit/>
          </a:bodyPr>
          <a:lstStyle/>
          <a:p>
            <a:r>
              <a:rPr lang="en-US" sz="1600" b="1" dirty="0"/>
              <a:t>Takeaways for spectral differentiation</a:t>
            </a:r>
          </a:p>
          <a:p>
            <a:endParaRPr lang="en-US" sz="1600" dirty="0"/>
          </a:p>
          <a:p>
            <a:pPr marL="285750" indent="-285750">
              <a:buFont typeface="Arial" panose="020B0604020202020204" pitchFamily="34" charset="0"/>
              <a:buChar char="•"/>
            </a:pPr>
            <a:r>
              <a:rPr lang="en-US" sz="1600" dirty="0"/>
              <a:t>Band 2 (NIR) is lower for class = 2 in Dec, Jan and Feb; it’s higher for class = 2 in March, April, May June</a:t>
            </a:r>
          </a:p>
          <a:p>
            <a:pPr marL="285750" indent="-285750">
              <a:buFont typeface="Arial" panose="020B0604020202020204" pitchFamily="34" charset="0"/>
              <a:buChar char="•"/>
            </a:pPr>
            <a:r>
              <a:rPr lang="en-US" sz="1600" dirty="0"/>
              <a:t>Band 5 is lower for class = 2 in Dec, Jan and Feb; it’s higher for class = 2 in March, Apr, May</a:t>
            </a:r>
          </a:p>
          <a:p>
            <a:pPr marL="285750" indent="-285750">
              <a:buFont typeface="Arial" panose="020B0604020202020204" pitchFamily="34" charset="0"/>
              <a:buChar char="•"/>
            </a:pPr>
            <a:r>
              <a:rPr lang="en-US" sz="1600" dirty="0"/>
              <a:t>There’s pretty much nothing in July, Aug, Sept, and Oct that can separate the three classes</a:t>
            </a:r>
          </a:p>
          <a:p>
            <a:pPr marL="285750" indent="-285750">
              <a:buFont typeface="Arial" panose="020B0604020202020204" pitchFamily="34" charset="0"/>
              <a:buChar char="•"/>
            </a:pPr>
            <a:r>
              <a:rPr lang="en-US" sz="1600" dirty="0"/>
              <a:t>Band 7 has larger scatter for class = 2 than for other cases, so band 7 is probably the least useful overall. </a:t>
            </a:r>
          </a:p>
          <a:p>
            <a:pPr marL="285750" indent="-285750">
              <a:buFont typeface="Arial" panose="020B0604020202020204" pitchFamily="34" charset="0"/>
              <a:buChar char="•"/>
            </a:pPr>
            <a:r>
              <a:rPr lang="en-US" sz="1600" dirty="0"/>
              <a:t>Band 1 (red) is higher for class = 2 in Dec and Jan; sometimes lower for class = 2 in July and Aug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class = 2, there’s less vegetation (lower NIR, higher red) in Dec – Feb and more vegetation (higher NIR, lower red) in March – Aug</a:t>
            </a:r>
          </a:p>
        </p:txBody>
      </p:sp>
    </p:spTree>
    <p:extLst>
      <p:ext uri="{BB962C8B-B14F-4D97-AF65-F5344CB8AC3E}">
        <p14:creationId xmlns:p14="http://schemas.microsoft.com/office/powerpoint/2010/main" val="96228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2E09C3-46A9-4665-A257-B7E6AF7A26CA}"/>
              </a:ext>
            </a:extLst>
          </p:cNvPr>
          <p:cNvSpPr txBox="1"/>
          <p:nvPr/>
        </p:nvSpPr>
        <p:spPr>
          <a:xfrm>
            <a:off x="0" y="74533"/>
            <a:ext cx="12106275" cy="2585323"/>
          </a:xfrm>
          <a:prstGeom prst="rect">
            <a:avLst/>
          </a:prstGeom>
          <a:noFill/>
        </p:spPr>
        <p:txBody>
          <a:bodyPr wrap="square" rtlCol="0">
            <a:spAutoFit/>
          </a:bodyPr>
          <a:lstStyle/>
          <a:p>
            <a:r>
              <a:rPr lang="en-US" b="1" dirty="0"/>
              <a:t>Temporal/phenological separation of Soy vs </a:t>
            </a:r>
            <a:r>
              <a:rPr lang="en-US" b="1" dirty="0" err="1"/>
              <a:t>Nonsoy</a:t>
            </a:r>
            <a:r>
              <a:rPr lang="en-US" b="1" dirty="0"/>
              <a:t> Agri</a:t>
            </a:r>
          </a:p>
          <a:p>
            <a:endParaRPr lang="en-US" b="1" dirty="0"/>
          </a:p>
          <a:p>
            <a:pPr marL="285750" indent="-285750">
              <a:buFontTx/>
              <a:buChar char="-"/>
            </a:pPr>
            <a:r>
              <a:rPr lang="en-US" dirty="0"/>
              <a:t>Temporal PCA on </a:t>
            </a:r>
            <a:r>
              <a:rPr lang="en-US" dirty="0" err="1"/>
              <a:t>agsat</a:t>
            </a:r>
            <a:r>
              <a:rPr lang="en-US" dirty="0"/>
              <a:t> and </a:t>
            </a:r>
            <a:r>
              <a:rPr lang="en-US" dirty="0" err="1"/>
              <a:t>plos</a:t>
            </a:r>
            <a:r>
              <a:rPr lang="en-US" dirty="0"/>
              <a:t> points for MODIS-derived EVI</a:t>
            </a:r>
          </a:p>
          <a:p>
            <a:pPr marL="285750" indent="-285750">
              <a:buFontTx/>
              <a:buChar char="-"/>
            </a:pPr>
            <a:endParaRPr lang="en-US" dirty="0"/>
          </a:p>
          <a:p>
            <a:pPr marL="742950" lvl="1" indent="-285750">
              <a:buFontTx/>
              <a:buChar char="-"/>
            </a:pPr>
            <a:r>
              <a:rPr lang="en-US" dirty="0"/>
              <a:t>‘variables’ are mean EVI in each 10-day chunk (i.e. 37 columns = 0 to 10 days, 11 to 20 days… after Jan 1)</a:t>
            </a:r>
          </a:p>
          <a:p>
            <a:pPr marL="742950" lvl="1" indent="-285750">
              <a:buFontTx/>
              <a:buChar char="-"/>
            </a:pPr>
            <a:r>
              <a:rPr lang="en-US" dirty="0"/>
              <a:t>‘rows/observations’ are the data points (i.e. spatial variability)</a:t>
            </a:r>
          </a:p>
          <a:p>
            <a:pPr marL="742950" lvl="1" indent="-285750">
              <a:buFontTx/>
              <a:buChar char="-"/>
            </a:pPr>
            <a:r>
              <a:rPr lang="en-US" dirty="0"/>
              <a:t>Examine what times of year have greatest contribution to spatial variability in EVI</a:t>
            </a:r>
          </a:p>
          <a:p>
            <a:pPr marL="742950" lvl="1" indent="-285750">
              <a:buFontTx/>
              <a:buChar char="-"/>
            </a:pPr>
            <a:endParaRPr lang="en-US" dirty="0"/>
          </a:p>
          <a:p>
            <a:pPr marL="285750" indent="-285750">
              <a:buFontTx/>
              <a:buChar char="-"/>
            </a:pPr>
            <a:r>
              <a:rPr lang="en-US" dirty="0"/>
              <a:t>EVI timeseries for each land cover class</a:t>
            </a:r>
          </a:p>
        </p:txBody>
      </p:sp>
      <p:graphicFrame>
        <p:nvGraphicFramePr>
          <p:cNvPr id="4" name="Table 3">
            <a:extLst>
              <a:ext uri="{FF2B5EF4-FFF2-40B4-BE49-F238E27FC236}">
                <a16:creationId xmlns:a16="http://schemas.microsoft.com/office/drawing/2014/main" id="{A69FE0B4-9943-49C7-9821-4AE5CBBAB7DD}"/>
              </a:ext>
            </a:extLst>
          </p:cNvPr>
          <p:cNvGraphicFramePr>
            <a:graphicFrameLocks noGrp="1"/>
          </p:cNvGraphicFramePr>
          <p:nvPr>
            <p:extLst>
              <p:ext uri="{D42A27DB-BD31-4B8C-83A1-F6EECF244321}">
                <p14:modId xmlns:p14="http://schemas.microsoft.com/office/powerpoint/2010/main" val="1268316930"/>
              </p:ext>
            </p:extLst>
          </p:nvPr>
        </p:nvGraphicFramePr>
        <p:xfrm>
          <a:off x="2032000" y="375612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33295000"/>
                    </a:ext>
                  </a:extLst>
                </a:gridCol>
                <a:gridCol w="2709333">
                  <a:extLst>
                    <a:ext uri="{9D8B030D-6E8A-4147-A177-3AD203B41FA5}">
                      <a16:colId xmlns:a16="http://schemas.microsoft.com/office/drawing/2014/main" val="635155667"/>
                    </a:ext>
                  </a:extLst>
                </a:gridCol>
                <a:gridCol w="2709333">
                  <a:extLst>
                    <a:ext uri="{9D8B030D-6E8A-4147-A177-3AD203B41FA5}">
                      <a16:colId xmlns:a16="http://schemas.microsoft.com/office/drawing/2014/main" val="53072337"/>
                    </a:ext>
                  </a:extLst>
                </a:gridCol>
              </a:tblGrid>
              <a:tr h="370840">
                <a:tc>
                  <a:txBody>
                    <a:bodyPr/>
                    <a:lstStyle/>
                    <a:p>
                      <a:r>
                        <a:rPr lang="en-US" dirty="0"/>
                        <a:t>2007</a:t>
                      </a:r>
                    </a:p>
                  </a:txBody>
                  <a:tcPr/>
                </a:tc>
                <a:tc>
                  <a:txBody>
                    <a:bodyPr/>
                    <a:lstStyle/>
                    <a:p>
                      <a:r>
                        <a:rPr lang="en-US" dirty="0" err="1"/>
                        <a:t>Agsat</a:t>
                      </a:r>
                      <a:endParaRPr lang="en-US" dirty="0"/>
                    </a:p>
                  </a:txBody>
                  <a:tcPr/>
                </a:tc>
                <a:tc>
                  <a:txBody>
                    <a:bodyPr/>
                    <a:lstStyle/>
                    <a:p>
                      <a:r>
                        <a:rPr lang="en-US" dirty="0" err="1"/>
                        <a:t>Plos</a:t>
                      </a:r>
                      <a:endParaRPr lang="en-US" dirty="0"/>
                    </a:p>
                  </a:txBody>
                  <a:tcPr/>
                </a:tc>
                <a:extLst>
                  <a:ext uri="{0D108BD9-81ED-4DB2-BD59-A6C34878D82A}">
                    <a16:rowId xmlns:a16="http://schemas.microsoft.com/office/drawing/2014/main" val="2700172113"/>
                  </a:ext>
                </a:extLst>
              </a:tr>
              <a:tr h="370840">
                <a:tc>
                  <a:txBody>
                    <a:bodyPr/>
                    <a:lstStyle/>
                    <a:p>
                      <a:r>
                        <a:rPr lang="en-US" dirty="0"/>
                        <a:t>Class 0 (SC)</a:t>
                      </a:r>
                    </a:p>
                  </a:txBody>
                  <a:tcPr/>
                </a:tc>
                <a:tc>
                  <a:txBody>
                    <a:bodyPr/>
                    <a:lstStyle/>
                    <a:p>
                      <a:r>
                        <a:rPr lang="en-US" dirty="0"/>
                        <a:t>15410</a:t>
                      </a:r>
                    </a:p>
                  </a:txBody>
                  <a:tcPr/>
                </a:tc>
                <a:tc>
                  <a:txBody>
                    <a:bodyPr/>
                    <a:lstStyle/>
                    <a:p>
                      <a:r>
                        <a:rPr lang="en-US" dirty="0"/>
                        <a:t>8567</a:t>
                      </a:r>
                    </a:p>
                  </a:txBody>
                  <a:tcPr/>
                </a:tc>
                <a:extLst>
                  <a:ext uri="{0D108BD9-81ED-4DB2-BD59-A6C34878D82A}">
                    <a16:rowId xmlns:a16="http://schemas.microsoft.com/office/drawing/2014/main" val="2897911941"/>
                  </a:ext>
                </a:extLst>
              </a:tr>
              <a:tr h="370840">
                <a:tc>
                  <a:txBody>
                    <a:bodyPr/>
                    <a:lstStyle/>
                    <a:p>
                      <a:r>
                        <a:rPr lang="en-US" dirty="0"/>
                        <a:t>Class 1 (DC)</a:t>
                      </a:r>
                    </a:p>
                  </a:txBody>
                  <a:tcPr/>
                </a:tc>
                <a:tc>
                  <a:txBody>
                    <a:bodyPr/>
                    <a:lstStyle/>
                    <a:p>
                      <a:r>
                        <a:rPr lang="en-US" dirty="0"/>
                        <a:t>71581</a:t>
                      </a:r>
                    </a:p>
                  </a:txBody>
                  <a:tcPr/>
                </a:tc>
                <a:tc>
                  <a:txBody>
                    <a:bodyPr/>
                    <a:lstStyle/>
                    <a:p>
                      <a:r>
                        <a:rPr lang="en-US" dirty="0"/>
                        <a:t>10537</a:t>
                      </a:r>
                    </a:p>
                  </a:txBody>
                  <a:tcPr/>
                </a:tc>
                <a:extLst>
                  <a:ext uri="{0D108BD9-81ED-4DB2-BD59-A6C34878D82A}">
                    <a16:rowId xmlns:a16="http://schemas.microsoft.com/office/drawing/2014/main" val="397450788"/>
                  </a:ext>
                </a:extLst>
              </a:tr>
              <a:tr h="370840">
                <a:tc>
                  <a:txBody>
                    <a:bodyPr/>
                    <a:lstStyle/>
                    <a:p>
                      <a:r>
                        <a:rPr lang="en-US" dirty="0"/>
                        <a:t>Class 2 (</a:t>
                      </a:r>
                      <a:r>
                        <a:rPr lang="en-US" dirty="0" err="1"/>
                        <a:t>nonsoy</a:t>
                      </a:r>
                      <a:r>
                        <a:rPr lang="en-US" dirty="0"/>
                        <a:t> </a:t>
                      </a:r>
                      <a:r>
                        <a:rPr lang="en-US" dirty="0" err="1"/>
                        <a:t>agri</a:t>
                      </a:r>
                      <a:r>
                        <a:rPr lang="en-US" dirty="0"/>
                        <a:t>)</a:t>
                      </a:r>
                    </a:p>
                  </a:txBody>
                  <a:tcPr/>
                </a:tc>
                <a:tc>
                  <a:txBody>
                    <a:bodyPr/>
                    <a:lstStyle/>
                    <a:p>
                      <a:r>
                        <a:rPr lang="en-US" dirty="0"/>
                        <a:t>3636</a:t>
                      </a:r>
                    </a:p>
                  </a:txBody>
                  <a:tcPr/>
                </a:tc>
                <a:tc>
                  <a:txBody>
                    <a:bodyPr/>
                    <a:lstStyle/>
                    <a:p>
                      <a:r>
                        <a:rPr lang="en-US" dirty="0"/>
                        <a:t>9046</a:t>
                      </a:r>
                    </a:p>
                  </a:txBody>
                  <a:tcPr/>
                </a:tc>
                <a:extLst>
                  <a:ext uri="{0D108BD9-81ED-4DB2-BD59-A6C34878D82A}">
                    <a16:rowId xmlns:a16="http://schemas.microsoft.com/office/drawing/2014/main" val="1662887554"/>
                  </a:ext>
                </a:extLst>
              </a:tr>
            </a:tbl>
          </a:graphicData>
        </a:graphic>
      </p:graphicFrame>
      <p:sp>
        <p:nvSpPr>
          <p:cNvPr id="5" name="TextBox 4">
            <a:extLst>
              <a:ext uri="{FF2B5EF4-FFF2-40B4-BE49-F238E27FC236}">
                <a16:creationId xmlns:a16="http://schemas.microsoft.com/office/drawing/2014/main" id="{81208153-C2C9-4F2C-9F3E-1150BDA1B22E}"/>
              </a:ext>
            </a:extLst>
          </p:cNvPr>
          <p:cNvSpPr txBox="1"/>
          <p:nvPr/>
        </p:nvSpPr>
        <p:spPr>
          <a:xfrm>
            <a:off x="2788907" y="5306885"/>
            <a:ext cx="6614183" cy="830997"/>
          </a:xfrm>
          <a:prstGeom prst="rect">
            <a:avLst/>
          </a:prstGeom>
          <a:noFill/>
        </p:spPr>
        <p:txBody>
          <a:bodyPr wrap="none" rtlCol="0">
            <a:spAutoFit/>
          </a:bodyPr>
          <a:lstStyle/>
          <a:p>
            <a:r>
              <a:rPr lang="en-US" sz="1600" dirty="0"/>
              <a:t>For interpreting results: </a:t>
            </a:r>
          </a:p>
          <a:p>
            <a:pPr marL="285750" indent="-285750">
              <a:buFont typeface="Arial" panose="020B0604020202020204" pitchFamily="34" charset="0"/>
              <a:buChar char="•"/>
            </a:pPr>
            <a:r>
              <a:rPr lang="en-US" sz="1600" dirty="0" err="1"/>
              <a:t>Agsat</a:t>
            </a:r>
            <a:r>
              <a:rPr lang="en-US" sz="1600" dirty="0"/>
              <a:t> has more points, but </a:t>
            </a:r>
            <a:r>
              <a:rPr lang="en-US" sz="1600" dirty="0" err="1"/>
              <a:t>Plos</a:t>
            </a:r>
            <a:r>
              <a:rPr lang="en-US" sz="1600" dirty="0"/>
              <a:t> has more even distribution among classes</a:t>
            </a:r>
          </a:p>
          <a:p>
            <a:pPr marL="285750" indent="-285750">
              <a:buFont typeface="Arial" panose="020B0604020202020204" pitchFamily="34" charset="0"/>
              <a:buChar char="•"/>
            </a:pPr>
            <a:r>
              <a:rPr lang="en-US" sz="1600" dirty="0" err="1"/>
              <a:t>Plos</a:t>
            </a:r>
            <a:r>
              <a:rPr lang="en-US" sz="1600" dirty="0"/>
              <a:t> lumps pasture into </a:t>
            </a:r>
            <a:r>
              <a:rPr lang="en-US" sz="1600" dirty="0" err="1"/>
              <a:t>nonsoy</a:t>
            </a:r>
            <a:r>
              <a:rPr lang="en-US" sz="1600" dirty="0"/>
              <a:t> </a:t>
            </a:r>
            <a:r>
              <a:rPr lang="en-US" sz="1600" dirty="0" err="1"/>
              <a:t>agri</a:t>
            </a:r>
            <a:r>
              <a:rPr lang="en-US" sz="1600" dirty="0"/>
              <a:t>, whereas </a:t>
            </a:r>
            <a:r>
              <a:rPr lang="en-US" sz="1600" dirty="0" err="1"/>
              <a:t>agsat</a:t>
            </a:r>
            <a:r>
              <a:rPr lang="en-US" sz="1600" dirty="0"/>
              <a:t> probably doesn’t</a:t>
            </a:r>
          </a:p>
        </p:txBody>
      </p:sp>
    </p:spTree>
    <p:extLst>
      <p:ext uri="{BB962C8B-B14F-4D97-AF65-F5344CB8AC3E}">
        <p14:creationId xmlns:p14="http://schemas.microsoft.com/office/powerpoint/2010/main" val="1655407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A6F854-083D-45DE-A055-417B54050AE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E4248E6A-A02D-466A-BAE1-7E97D23241E2}"/>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A7DCDF97-99DB-4F3D-B2F5-5C9953F34379}"/>
              </a:ext>
            </a:extLst>
          </p:cNvPr>
          <p:cNvPicPr>
            <a:picLocks noChangeAspect="1"/>
          </p:cNvPicPr>
          <p:nvPr/>
        </p:nvPicPr>
        <p:blipFill>
          <a:blip r:embed="rId2"/>
          <a:stretch>
            <a:fillRect/>
          </a:stretch>
        </p:blipFill>
        <p:spPr>
          <a:xfrm>
            <a:off x="122150" y="693046"/>
            <a:ext cx="5763491" cy="3556897"/>
          </a:xfrm>
          <a:prstGeom prst="rect">
            <a:avLst/>
          </a:prstGeom>
        </p:spPr>
      </p:pic>
      <p:pic>
        <p:nvPicPr>
          <p:cNvPr id="5" name="Picture 4">
            <a:extLst>
              <a:ext uri="{FF2B5EF4-FFF2-40B4-BE49-F238E27FC236}">
                <a16:creationId xmlns:a16="http://schemas.microsoft.com/office/drawing/2014/main" id="{3E99A875-DBFA-42AA-ADDD-CD5AB43ED662}"/>
              </a:ext>
            </a:extLst>
          </p:cNvPr>
          <p:cNvPicPr>
            <a:picLocks noChangeAspect="1"/>
          </p:cNvPicPr>
          <p:nvPr/>
        </p:nvPicPr>
        <p:blipFill>
          <a:blip r:embed="rId3"/>
          <a:stretch>
            <a:fillRect/>
          </a:stretch>
        </p:blipFill>
        <p:spPr>
          <a:xfrm>
            <a:off x="6428509" y="693046"/>
            <a:ext cx="5763491" cy="3556897"/>
          </a:xfrm>
          <a:prstGeom prst="rect">
            <a:avLst/>
          </a:prstGeom>
        </p:spPr>
      </p:pic>
      <p:sp>
        <p:nvSpPr>
          <p:cNvPr id="6" name="TextBox 5">
            <a:extLst>
              <a:ext uri="{FF2B5EF4-FFF2-40B4-BE49-F238E27FC236}">
                <a16:creationId xmlns:a16="http://schemas.microsoft.com/office/drawing/2014/main" id="{06061991-C55E-401B-BFC9-1B0B4D45BA5E}"/>
              </a:ext>
            </a:extLst>
          </p:cNvPr>
          <p:cNvSpPr txBox="1"/>
          <p:nvPr/>
        </p:nvSpPr>
        <p:spPr>
          <a:xfrm>
            <a:off x="2332999" y="4265881"/>
            <a:ext cx="7240252"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The first several principal components don’t capture more than 50% of variation</a:t>
            </a:r>
          </a:p>
        </p:txBody>
      </p:sp>
      <p:sp>
        <p:nvSpPr>
          <p:cNvPr id="7" name="TextBox 6">
            <a:extLst>
              <a:ext uri="{FF2B5EF4-FFF2-40B4-BE49-F238E27FC236}">
                <a16:creationId xmlns:a16="http://schemas.microsoft.com/office/drawing/2014/main" id="{C9BB79C6-3433-412D-93E3-C0ABFDDE7640}"/>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
        <p:nvSpPr>
          <p:cNvPr id="8" name="Rectangle 7">
            <a:extLst>
              <a:ext uri="{FF2B5EF4-FFF2-40B4-BE49-F238E27FC236}">
                <a16:creationId xmlns:a16="http://schemas.microsoft.com/office/drawing/2014/main" id="{53A0834C-98C5-49FE-976D-CCFE6B243FB0}"/>
              </a:ext>
            </a:extLst>
          </p:cNvPr>
          <p:cNvSpPr/>
          <p:nvPr/>
        </p:nvSpPr>
        <p:spPr>
          <a:xfrm>
            <a:off x="122149" y="5565339"/>
            <a:ext cx="11988283" cy="523220"/>
          </a:xfrm>
          <a:prstGeom prst="rect">
            <a:avLst/>
          </a:prstGeom>
        </p:spPr>
        <p:txBody>
          <a:bodyPr wrap="square">
            <a:spAutoFit/>
          </a:bodyPr>
          <a:lstStyle/>
          <a:p>
            <a:pPr marL="285750" indent="-285750">
              <a:buFont typeface="Arial" panose="020B0604020202020204" pitchFamily="34" charset="0"/>
              <a:buChar char="•"/>
            </a:pPr>
            <a:r>
              <a:rPr lang="en-US" sz="1400" dirty="0"/>
              <a:t>In the loadings graphs below, positive correlation means the DOY contains a spatial pattern that has strong similarity to the pattern in the component image (i.e. that DOY reflects difference across space and therefore could be used in separating the classes?)</a:t>
            </a:r>
          </a:p>
        </p:txBody>
      </p:sp>
    </p:spTree>
    <p:extLst>
      <p:ext uri="{BB962C8B-B14F-4D97-AF65-F5344CB8AC3E}">
        <p14:creationId xmlns:p14="http://schemas.microsoft.com/office/powerpoint/2010/main" val="3206014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C4E8E3EF-F72A-412B-96C8-98FF326AA92F}"/>
              </a:ext>
            </a:extLst>
          </p:cNvPr>
          <p:cNvPicPr>
            <a:picLocks noChangeAspect="1"/>
          </p:cNvPicPr>
          <p:nvPr/>
        </p:nvPicPr>
        <p:blipFill>
          <a:blip r:embed="rId2"/>
          <a:stretch>
            <a:fillRect/>
          </a:stretch>
        </p:blipFill>
        <p:spPr>
          <a:xfrm>
            <a:off x="832537" y="502938"/>
            <a:ext cx="5145025" cy="3175215"/>
          </a:xfrm>
          <a:prstGeom prst="rect">
            <a:avLst/>
          </a:prstGeom>
        </p:spPr>
      </p:pic>
      <p:pic>
        <p:nvPicPr>
          <p:cNvPr id="5" name="Picture 4">
            <a:extLst>
              <a:ext uri="{FF2B5EF4-FFF2-40B4-BE49-F238E27FC236}">
                <a16:creationId xmlns:a16="http://schemas.microsoft.com/office/drawing/2014/main" id="{0775B876-619B-492C-8540-80488AF54730}"/>
              </a:ext>
            </a:extLst>
          </p:cNvPr>
          <p:cNvPicPr>
            <a:picLocks noChangeAspect="1"/>
          </p:cNvPicPr>
          <p:nvPr/>
        </p:nvPicPr>
        <p:blipFill>
          <a:blip r:embed="rId3"/>
          <a:stretch>
            <a:fillRect/>
          </a:stretch>
        </p:blipFill>
        <p:spPr>
          <a:xfrm>
            <a:off x="6449413" y="523769"/>
            <a:ext cx="5145024" cy="3175215"/>
          </a:xfrm>
          <a:prstGeom prst="rect">
            <a:avLst/>
          </a:prstGeom>
        </p:spPr>
      </p:pic>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pic>
        <p:nvPicPr>
          <p:cNvPr id="7" name="Picture 6">
            <a:extLst>
              <a:ext uri="{FF2B5EF4-FFF2-40B4-BE49-F238E27FC236}">
                <a16:creationId xmlns:a16="http://schemas.microsoft.com/office/drawing/2014/main" id="{7E9FEEAF-5066-48AE-BC4D-A2533F719D9C}"/>
              </a:ext>
            </a:extLst>
          </p:cNvPr>
          <p:cNvPicPr>
            <a:picLocks noChangeAspect="1"/>
          </p:cNvPicPr>
          <p:nvPr/>
        </p:nvPicPr>
        <p:blipFill>
          <a:blip r:embed="rId4"/>
          <a:stretch>
            <a:fillRect/>
          </a:stretch>
        </p:blipFill>
        <p:spPr>
          <a:xfrm>
            <a:off x="1399667" y="3806531"/>
            <a:ext cx="4578403" cy="2825529"/>
          </a:xfrm>
          <a:prstGeom prst="rect">
            <a:avLst/>
          </a:prstGeom>
        </p:spPr>
      </p:pic>
      <p:pic>
        <p:nvPicPr>
          <p:cNvPr id="9" name="Picture 8">
            <a:extLst>
              <a:ext uri="{FF2B5EF4-FFF2-40B4-BE49-F238E27FC236}">
                <a16:creationId xmlns:a16="http://schemas.microsoft.com/office/drawing/2014/main" id="{A81D96E6-613C-4562-903D-890242925DCB}"/>
              </a:ext>
            </a:extLst>
          </p:cNvPr>
          <p:cNvPicPr>
            <a:picLocks noChangeAspect="1"/>
          </p:cNvPicPr>
          <p:nvPr/>
        </p:nvPicPr>
        <p:blipFill>
          <a:blip r:embed="rId5"/>
          <a:stretch>
            <a:fillRect/>
          </a:stretch>
        </p:blipFill>
        <p:spPr>
          <a:xfrm>
            <a:off x="6895747" y="3842078"/>
            <a:ext cx="4463208" cy="2754437"/>
          </a:xfrm>
          <a:prstGeom prst="rect">
            <a:avLst/>
          </a:prstGeom>
        </p:spPr>
      </p:pic>
      <p:sp>
        <p:nvSpPr>
          <p:cNvPr id="10" name="Rectangle 9">
            <a:extLst>
              <a:ext uri="{FF2B5EF4-FFF2-40B4-BE49-F238E27FC236}">
                <a16:creationId xmlns:a16="http://schemas.microsoft.com/office/drawing/2014/main" id="{F70C4A6A-1024-447B-8B95-963336C46BFB}"/>
              </a:ext>
            </a:extLst>
          </p:cNvPr>
          <p:cNvSpPr/>
          <p:nvPr/>
        </p:nvSpPr>
        <p:spPr>
          <a:xfrm>
            <a:off x="1752600" y="4029075"/>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DA60D12-C4CB-4DD2-AE23-0B72A8981FCB}"/>
              </a:ext>
            </a:extLst>
          </p:cNvPr>
          <p:cNvSpPr/>
          <p:nvPr/>
        </p:nvSpPr>
        <p:spPr>
          <a:xfrm>
            <a:off x="7327126" y="4029074"/>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02445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261885"/>
            <a:ext cx="1154162" cy="338554"/>
          </a:xfrm>
          <a:prstGeom prst="rect">
            <a:avLst/>
          </a:prstGeom>
          <a:noFill/>
        </p:spPr>
        <p:txBody>
          <a:bodyPr wrap="none" rtlCol="0">
            <a:spAutoFit/>
          </a:bodyPr>
          <a:lstStyle/>
          <a:p>
            <a:r>
              <a:rPr lang="en-US" sz="1600" dirty="0"/>
              <a:t>Year = 2008</a:t>
            </a:r>
          </a:p>
        </p:txBody>
      </p:sp>
      <p:pic>
        <p:nvPicPr>
          <p:cNvPr id="6" name="Picture 5">
            <a:extLst>
              <a:ext uri="{FF2B5EF4-FFF2-40B4-BE49-F238E27FC236}">
                <a16:creationId xmlns:a16="http://schemas.microsoft.com/office/drawing/2014/main" id="{90FE877D-CD2E-4E51-9F5E-FEE1055AECB0}"/>
              </a:ext>
            </a:extLst>
          </p:cNvPr>
          <p:cNvPicPr>
            <a:picLocks noChangeAspect="1"/>
          </p:cNvPicPr>
          <p:nvPr/>
        </p:nvPicPr>
        <p:blipFill>
          <a:blip r:embed="rId2"/>
          <a:stretch>
            <a:fillRect/>
          </a:stretch>
        </p:blipFill>
        <p:spPr>
          <a:xfrm>
            <a:off x="380769" y="523769"/>
            <a:ext cx="5334462" cy="3292125"/>
          </a:xfrm>
          <a:prstGeom prst="rect">
            <a:avLst/>
          </a:prstGeom>
        </p:spPr>
      </p:pic>
      <p:pic>
        <p:nvPicPr>
          <p:cNvPr id="7" name="Picture 6">
            <a:extLst>
              <a:ext uri="{FF2B5EF4-FFF2-40B4-BE49-F238E27FC236}">
                <a16:creationId xmlns:a16="http://schemas.microsoft.com/office/drawing/2014/main" id="{3C863FA1-B3D1-4EC7-99B7-A5A910787FB6}"/>
              </a:ext>
            </a:extLst>
          </p:cNvPr>
          <p:cNvPicPr>
            <a:picLocks noChangeAspect="1"/>
          </p:cNvPicPr>
          <p:nvPr/>
        </p:nvPicPr>
        <p:blipFill>
          <a:blip r:embed="rId3"/>
          <a:stretch>
            <a:fillRect/>
          </a:stretch>
        </p:blipFill>
        <p:spPr>
          <a:xfrm>
            <a:off x="6247327" y="523768"/>
            <a:ext cx="5334462" cy="3292125"/>
          </a:xfrm>
          <a:prstGeom prst="rect">
            <a:avLst/>
          </a:prstGeom>
        </p:spPr>
      </p:pic>
      <p:pic>
        <p:nvPicPr>
          <p:cNvPr id="9" name="Picture 8">
            <a:extLst>
              <a:ext uri="{FF2B5EF4-FFF2-40B4-BE49-F238E27FC236}">
                <a16:creationId xmlns:a16="http://schemas.microsoft.com/office/drawing/2014/main" id="{276AAF95-2596-4B2D-A154-2D950925CE48}"/>
              </a:ext>
            </a:extLst>
          </p:cNvPr>
          <p:cNvPicPr>
            <a:picLocks noChangeAspect="1"/>
          </p:cNvPicPr>
          <p:nvPr/>
        </p:nvPicPr>
        <p:blipFill>
          <a:blip r:embed="rId4"/>
          <a:stretch>
            <a:fillRect/>
          </a:stretch>
        </p:blipFill>
        <p:spPr>
          <a:xfrm>
            <a:off x="931891" y="3854229"/>
            <a:ext cx="4691103" cy="2895081"/>
          </a:xfrm>
          <a:prstGeom prst="rect">
            <a:avLst/>
          </a:prstGeom>
        </p:spPr>
      </p:pic>
      <p:pic>
        <p:nvPicPr>
          <p:cNvPr id="10" name="Picture 9">
            <a:extLst>
              <a:ext uri="{FF2B5EF4-FFF2-40B4-BE49-F238E27FC236}">
                <a16:creationId xmlns:a16="http://schemas.microsoft.com/office/drawing/2014/main" id="{8858C987-2DE9-4681-B817-52B65E836BD1}"/>
              </a:ext>
            </a:extLst>
          </p:cNvPr>
          <p:cNvPicPr>
            <a:picLocks noChangeAspect="1"/>
          </p:cNvPicPr>
          <p:nvPr/>
        </p:nvPicPr>
        <p:blipFill>
          <a:blip r:embed="rId5"/>
          <a:stretch>
            <a:fillRect/>
          </a:stretch>
        </p:blipFill>
        <p:spPr>
          <a:xfrm>
            <a:off x="7068269" y="3815894"/>
            <a:ext cx="4513520" cy="2785487"/>
          </a:xfrm>
          <a:prstGeom prst="rect">
            <a:avLst/>
          </a:prstGeom>
        </p:spPr>
      </p:pic>
      <p:sp>
        <p:nvSpPr>
          <p:cNvPr id="11" name="TextBox 10">
            <a:extLst>
              <a:ext uri="{FF2B5EF4-FFF2-40B4-BE49-F238E27FC236}">
                <a16:creationId xmlns:a16="http://schemas.microsoft.com/office/drawing/2014/main" id="{F7A9FAD2-DFD6-494E-84C1-5D8CAA3184BA}"/>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
        <p:nvSpPr>
          <p:cNvPr id="12" name="Rectangle 11">
            <a:extLst>
              <a:ext uri="{FF2B5EF4-FFF2-40B4-BE49-F238E27FC236}">
                <a16:creationId xmlns:a16="http://schemas.microsoft.com/office/drawing/2014/main" id="{E5D16E51-A309-49D2-B925-B07A74C2C0BF}"/>
              </a:ext>
            </a:extLst>
          </p:cNvPr>
          <p:cNvSpPr/>
          <p:nvPr/>
        </p:nvSpPr>
        <p:spPr>
          <a:xfrm>
            <a:off x="1362075" y="4045643"/>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2E4BC6E-F79B-4C3D-8346-6C1B58BA9CCA}"/>
              </a:ext>
            </a:extLst>
          </p:cNvPr>
          <p:cNvSpPr/>
          <p:nvPr/>
        </p:nvSpPr>
        <p:spPr>
          <a:xfrm>
            <a:off x="7524804" y="4035453"/>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201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2009</a:t>
            </a:r>
          </a:p>
        </p:txBody>
      </p:sp>
      <p:pic>
        <p:nvPicPr>
          <p:cNvPr id="4" name="Picture 3">
            <a:extLst>
              <a:ext uri="{FF2B5EF4-FFF2-40B4-BE49-F238E27FC236}">
                <a16:creationId xmlns:a16="http://schemas.microsoft.com/office/drawing/2014/main" id="{A8CEECC0-F08E-4DAF-9F54-60C0442625EB}"/>
              </a:ext>
            </a:extLst>
          </p:cNvPr>
          <p:cNvPicPr>
            <a:picLocks noChangeAspect="1"/>
          </p:cNvPicPr>
          <p:nvPr/>
        </p:nvPicPr>
        <p:blipFill>
          <a:blip r:embed="rId2"/>
          <a:stretch>
            <a:fillRect/>
          </a:stretch>
        </p:blipFill>
        <p:spPr>
          <a:xfrm>
            <a:off x="487680" y="693046"/>
            <a:ext cx="4767072" cy="2941964"/>
          </a:xfrm>
          <a:prstGeom prst="rect">
            <a:avLst/>
          </a:prstGeom>
        </p:spPr>
      </p:pic>
      <p:pic>
        <p:nvPicPr>
          <p:cNvPr id="5" name="Picture 4">
            <a:extLst>
              <a:ext uri="{FF2B5EF4-FFF2-40B4-BE49-F238E27FC236}">
                <a16:creationId xmlns:a16="http://schemas.microsoft.com/office/drawing/2014/main" id="{537DFD63-EF84-4E84-998A-D2F94728EF29}"/>
              </a:ext>
            </a:extLst>
          </p:cNvPr>
          <p:cNvPicPr>
            <a:picLocks noChangeAspect="1"/>
          </p:cNvPicPr>
          <p:nvPr/>
        </p:nvPicPr>
        <p:blipFill>
          <a:blip r:embed="rId3"/>
          <a:stretch>
            <a:fillRect/>
          </a:stretch>
        </p:blipFill>
        <p:spPr>
          <a:xfrm>
            <a:off x="6186753" y="693046"/>
            <a:ext cx="4932351" cy="3043965"/>
          </a:xfrm>
          <a:prstGeom prst="rect">
            <a:avLst/>
          </a:prstGeom>
        </p:spPr>
      </p:pic>
      <p:pic>
        <p:nvPicPr>
          <p:cNvPr id="9" name="Picture 8">
            <a:extLst>
              <a:ext uri="{FF2B5EF4-FFF2-40B4-BE49-F238E27FC236}">
                <a16:creationId xmlns:a16="http://schemas.microsoft.com/office/drawing/2014/main" id="{CAFEF6F6-D819-40F0-8B79-043C664B315C}"/>
              </a:ext>
            </a:extLst>
          </p:cNvPr>
          <p:cNvPicPr>
            <a:picLocks noChangeAspect="1"/>
          </p:cNvPicPr>
          <p:nvPr/>
        </p:nvPicPr>
        <p:blipFill>
          <a:blip r:embed="rId4"/>
          <a:stretch>
            <a:fillRect/>
          </a:stretch>
        </p:blipFill>
        <p:spPr>
          <a:xfrm>
            <a:off x="823915" y="3737011"/>
            <a:ext cx="4448170" cy="2745156"/>
          </a:xfrm>
          <a:prstGeom prst="rect">
            <a:avLst/>
          </a:prstGeom>
        </p:spPr>
      </p:pic>
      <p:pic>
        <p:nvPicPr>
          <p:cNvPr id="10" name="Picture 9">
            <a:extLst>
              <a:ext uri="{FF2B5EF4-FFF2-40B4-BE49-F238E27FC236}">
                <a16:creationId xmlns:a16="http://schemas.microsoft.com/office/drawing/2014/main" id="{B570BDF7-2DA2-4CD0-A52C-BAC80FCA0898}"/>
              </a:ext>
            </a:extLst>
          </p:cNvPr>
          <p:cNvPicPr>
            <a:picLocks noChangeAspect="1"/>
          </p:cNvPicPr>
          <p:nvPr/>
        </p:nvPicPr>
        <p:blipFill>
          <a:blip r:embed="rId5"/>
          <a:stretch>
            <a:fillRect/>
          </a:stretch>
        </p:blipFill>
        <p:spPr>
          <a:xfrm>
            <a:off x="6670934" y="3758352"/>
            <a:ext cx="4448170" cy="2745156"/>
          </a:xfrm>
          <a:prstGeom prst="rect">
            <a:avLst/>
          </a:prstGeom>
        </p:spPr>
      </p:pic>
      <p:sp>
        <p:nvSpPr>
          <p:cNvPr id="11" name="TextBox 10">
            <a:extLst>
              <a:ext uri="{FF2B5EF4-FFF2-40B4-BE49-F238E27FC236}">
                <a16:creationId xmlns:a16="http://schemas.microsoft.com/office/drawing/2014/main" id="{FF3682DD-9C74-4C49-9778-0B8941644835}"/>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
        <p:nvSpPr>
          <p:cNvPr id="12" name="Rectangle 11">
            <a:extLst>
              <a:ext uri="{FF2B5EF4-FFF2-40B4-BE49-F238E27FC236}">
                <a16:creationId xmlns:a16="http://schemas.microsoft.com/office/drawing/2014/main" id="{7FEA286F-308E-4A9C-A430-74789A4069D6}"/>
              </a:ext>
            </a:extLst>
          </p:cNvPr>
          <p:cNvSpPr/>
          <p:nvPr/>
        </p:nvSpPr>
        <p:spPr>
          <a:xfrm>
            <a:off x="1247775" y="3946595"/>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4E72FA8-B20F-4944-9239-404F7798B19C}"/>
              </a:ext>
            </a:extLst>
          </p:cNvPr>
          <p:cNvSpPr/>
          <p:nvPr/>
        </p:nvSpPr>
        <p:spPr>
          <a:xfrm>
            <a:off x="7172325" y="3946594"/>
            <a:ext cx="1800225" cy="2325987"/>
          </a:xfrm>
          <a:prstGeom prst="rect">
            <a:avLst/>
          </a:prstGeom>
          <a:noFill/>
          <a:ln w="317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1994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6" name="Picture 5">
            <a:extLst>
              <a:ext uri="{FF2B5EF4-FFF2-40B4-BE49-F238E27FC236}">
                <a16:creationId xmlns:a16="http://schemas.microsoft.com/office/drawing/2014/main" id="{BE981E74-9640-451E-8B4F-0B4DF631CF59}"/>
              </a:ext>
            </a:extLst>
          </p:cNvPr>
          <p:cNvPicPr>
            <a:picLocks noChangeAspect="1"/>
          </p:cNvPicPr>
          <p:nvPr/>
        </p:nvPicPr>
        <p:blipFill>
          <a:blip r:embed="rId2"/>
          <a:stretch>
            <a:fillRect/>
          </a:stretch>
        </p:blipFill>
        <p:spPr>
          <a:xfrm>
            <a:off x="0" y="683810"/>
            <a:ext cx="6060847" cy="3740408"/>
          </a:xfrm>
          <a:prstGeom prst="rect">
            <a:avLst/>
          </a:prstGeom>
        </p:spPr>
      </p:pic>
      <p:pic>
        <p:nvPicPr>
          <p:cNvPr id="7" name="Picture 6">
            <a:extLst>
              <a:ext uri="{FF2B5EF4-FFF2-40B4-BE49-F238E27FC236}">
                <a16:creationId xmlns:a16="http://schemas.microsoft.com/office/drawing/2014/main" id="{BB1DE606-1E73-476C-B173-7C12AB69D81F}"/>
              </a:ext>
            </a:extLst>
          </p:cNvPr>
          <p:cNvPicPr>
            <a:picLocks noChangeAspect="1"/>
          </p:cNvPicPr>
          <p:nvPr/>
        </p:nvPicPr>
        <p:blipFill>
          <a:blip r:embed="rId3"/>
          <a:stretch>
            <a:fillRect/>
          </a:stretch>
        </p:blipFill>
        <p:spPr>
          <a:xfrm>
            <a:off x="6131153" y="683810"/>
            <a:ext cx="6060847" cy="3740408"/>
          </a:xfrm>
          <a:prstGeom prst="rect">
            <a:avLst/>
          </a:prstGeom>
        </p:spPr>
      </p:pic>
      <p:sp>
        <p:nvSpPr>
          <p:cNvPr id="9" name="TextBox 8">
            <a:extLst>
              <a:ext uri="{FF2B5EF4-FFF2-40B4-BE49-F238E27FC236}">
                <a16:creationId xmlns:a16="http://schemas.microsoft.com/office/drawing/2014/main" id="{BD8C75E4-3AB1-44C9-9BAC-485FA2CB1DC2}"/>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
        <p:nvSpPr>
          <p:cNvPr id="8" name="TextBox 7">
            <a:extLst>
              <a:ext uri="{FF2B5EF4-FFF2-40B4-BE49-F238E27FC236}">
                <a16:creationId xmlns:a16="http://schemas.microsoft.com/office/drawing/2014/main" id="{11616569-A584-437E-BD5C-AD4AD97BB47A}"/>
              </a:ext>
            </a:extLst>
          </p:cNvPr>
          <p:cNvSpPr txBox="1"/>
          <p:nvPr/>
        </p:nvSpPr>
        <p:spPr>
          <a:xfrm>
            <a:off x="839126" y="5027758"/>
            <a:ext cx="9933649"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It doesn’t make sense to do separate PCAs for each class, because all the within-class PCAs will show is how to separate WITHIN each class</a:t>
            </a:r>
          </a:p>
          <a:p>
            <a:pPr marL="285750" indent="-285750">
              <a:buFont typeface="Arial" panose="020B0604020202020204" pitchFamily="34" charset="0"/>
              <a:buChar char="•"/>
            </a:pPr>
            <a:r>
              <a:rPr lang="en-US" sz="1600" dirty="0"/>
              <a:t>The fact that the within-class PCAs have nonzero loadings suggests that there’s a lot of variation within each class?</a:t>
            </a:r>
          </a:p>
        </p:txBody>
      </p:sp>
    </p:spTree>
    <p:extLst>
      <p:ext uri="{BB962C8B-B14F-4D97-AF65-F5344CB8AC3E}">
        <p14:creationId xmlns:p14="http://schemas.microsoft.com/office/powerpoint/2010/main" val="942554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23D4A0-668F-4D6C-85E3-F1026428764D}"/>
              </a:ext>
            </a:extLst>
          </p:cNvPr>
          <p:cNvSpPr txBox="1"/>
          <p:nvPr/>
        </p:nvSpPr>
        <p:spPr>
          <a:xfrm>
            <a:off x="3042396" y="2657520"/>
            <a:ext cx="7006726" cy="461665"/>
          </a:xfrm>
          <a:prstGeom prst="rect">
            <a:avLst/>
          </a:prstGeom>
          <a:noFill/>
        </p:spPr>
        <p:txBody>
          <a:bodyPr wrap="none" rtlCol="0">
            <a:spAutoFit/>
          </a:bodyPr>
          <a:lstStyle/>
          <a:p>
            <a:r>
              <a:rPr lang="en-US" sz="2400" dirty="0"/>
              <a:t>Summary (for Sally; see details in the rest of the slides)</a:t>
            </a:r>
          </a:p>
        </p:txBody>
      </p:sp>
    </p:spTree>
    <p:extLst>
      <p:ext uri="{BB962C8B-B14F-4D97-AF65-F5344CB8AC3E}">
        <p14:creationId xmlns:p14="http://schemas.microsoft.com/office/powerpoint/2010/main" val="6744981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73692-3F36-4D29-9C15-0AB74149B6EE}"/>
              </a:ext>
            </a:extLst>
          </p:cNvPr>
          <p:cNvSpPr txBox="1"/>
          <p:nvPr/>
        </p:nvSpPr>
        <p:spPr>
          <a:xfrm>
            <a:off x="412887" y="297729"/>
            <a:ext cx="10522187" cy="5262979"/>
          </a:xfrm>
          <a:prstGeom prst="rect">
            <a:avLst/>
          </a:prstGeom>
          <a:noFill/>
        </p:spPr>
        <p:txBody>
          <a:bodyPr wrap="square" rtlCol="0">
            <a:spAutoFit/>
          </a:bodyPr>
          <a:lstStyle/>
          <a:p>
            <a:r>
              <a:rPr lang="en-US" sz="1600" b="1" dirty="0"/>
              <a:t>Takeaways for phenological differentiation</a:t>
            </a:r>
          </a:p>
          <a:p>
            <a:endParaRPr lang="en-US" sz="1600" dirty="0"/>
          </a:p>
          <a:p>
            <a:r>
              <a:rPr lang="en-US" sz="1600" u="sng" dirty="0"/>
              <a:t>From PCA</a:t>
            </a:r>
          </a:p>
          <a:p>
            <a:pPr marL="285750" indent="-285750">
              <a:buFont typeface="Arial" panose="020B0604020202020204" pitchFamily="34" charset="0"/>
              <a:buChar char="•"/>
            </a:pPr>
            <a:r>
              <a:rPr lang="en-US" sz="1600" dirty="0"/>
              <a:t>A PCA that lumps all classes together shows variation between the classes, but also variation within the classes. </a:t>
            </a:r>
          </a:p>
          <a:p>
            <a:pPr marL="742950" lvl="1" indent="-285750">
              <a:buFont typeface="Arial" panose="020B0604020202020204" pitchFamily="34" charset="0"/>
              <a:buChar char="•"/>
            </a:pPr>
            <a:r>
              <a:rPr lang="en-US" sz="1600" dirty="0"/>
              <a:t>Because </a:t>
            </a:r>
            <a:r>
              <a:rPr lang="en-US" sz="1600" dirty="0" err="1"/>
              <a:t>plos</a:t>
            </a:r>
            <a:r>
              <a:rPr lang="en-US" sz="1600" dirty="0"/>
              <a:t> has a more even distribution among the classes, it’s probably more reliable. </a:t>
            </a:r>
          </a:p>
          <a:p>
            <a:pPr marL="742950" lvl="1" indent="-285750">
              <a:buFont typeface="Arial" panose="020B0604020202020204" pitchFamily="34" charset="0"/>
              <a:buChar char="•"/>
            </a:pPr>
            <a:r>
              <a:rPr lang="en-US" sz="1600" dirty="0"/>
              <a:t>However, </a:t>
            </a:r>
            <a:r>
              <a:rPr lang="en-US" sz="1600" dirty="0" err="1"/>
              <a:t>plos’s</a:t>
            </a:r>
            <a:r>
              <a:rPr lang="en-US" sz="1600" dirty="0"/>
              <a:t> class = 2 contains pasture, which would be masked out with mapbiomas3 agri.</a:t>
            </a:r>
          </a:p>
          <a:p>
            <a:pPr marL="285750" indent="-285750">
              <a:buFont typeface="Arial" panose="020B0604020202020204" pitchFamily="34" charset="0"/>
              <a:buChar char="•"/>
            </a:pPr>
            <a:r>
              <a:rPr lang="en-US" sz="1600" dirty="0"/>
              <a:t>The variables DOY = 100 to 250 (April to August) tend to be more correlated with PC1. The variables DOY = 0 to 100 (January to March) tend to be more correlated with PC2.</a:t>
            </a:r>
          </a:p>
          <a:p>
            <a:pPr marL="285750" indent="-285750">
              <a:buFont typeface="Arial" panose="020B0604020202020204" pitchFamily="34" charset="0"/>
              <a:buChar char="•"/>
            </a:pPr>
            <a:r>
              <a:rPr lang="en-US" sz="1600" dirty="0"/>
              <a:t>PC1 seems to pick up on seasonal patterns; PC2 seems to pick up on the significant inter-class differences that happen between DOY = 0 and 150</a:t>
            </a:r>
          </a:p>
          <a:p>
            <a:pPr marL="285750" indent="-285750">
              <a:buFont typeface="Arial" panose="020B0604020202020204" pitchFamily="34" charset="0"/>
              <a:buChar char="•"/>
            </a:pPr>
            <a:r>
              <a:rPr lang="en-US" sz="1600" dirty="0"/>
              <a:t>Overall, can’t interpret much from PCA (ask Iryna?)</a:t>
            </a:r>
          </a:p>
          <a:p>
            <a:pPr marL="285750" indent="-285750">
              <a:buFont typeface="Arial" panose="020B0604020202020204" pitchFamily="34" charset="0"/>
              <a:buChar char="•"/>
            </a:pPr>
            <a:endParaRPr lang="en-US" sz="1600" dirty="0"/>
          </a:p>
          <a:p>
            <a:r>
              <a:rPr lang="en-US" sz="1600" u="sng" dirty="0"/>
              <a:t>From timeseries</a:t>
            </a:r>
          </a:p>
          <a:p>
            <a:pPr marL="285750" indent="-285750">
              <a:buFont typeface="Arial" panose="020B0604020202020204" pitchFamily="34" charset="0"/>
              <a:buChar char="•"/>
            </a:pPr>
            <a:r>
              <a:rPr lang="en-US" sz="1600" dirty="0"/>
              <a:t>The first 150 days of the year (January to May) best separate the three classes</a:t>
            </a:r>
          </a:p>
          <a:p>
            <a:pPr marL="285750" indent="-285750">
              <a:buFont typeface="Arial" panose="020B0604020202020204" pitchFamily="34" charset="0"/>
              <a:buChar char="•"/>
            </a:pPr>
            <a:r>
              <a:rPr lang="en-US" sz="1600" dirty="0"/>
              <a:t>On average between DOY = 50 to 150, class = 2 has higher EVI than the other classes</a:t>
            </a:r>
          </a:p>
          <a:p>
            <a:pPr marL="285750" indent="-285750">
              <a:buFont typeface="Arial" panose="020B0604020202020204" pitchFamily="34" charset="0"/>
              <a:buChar char="•"/>
            </a:pPr>
            <a:r>
              <a:rPr lang="en-US" sz="1600" dirty="0"/>
              <a:t>On average between DOY = 0 to 50, class = 2 has lower EVI than the other classes</a:t>
            </a:r>
          </a:p>
          <a:p>
            <a:pPr marL="285750" indent="-285750">
              <a:buFont typeface="Arial" panose="020B0604020202020204" pitchFamily="34" charset="0"/>
              <a:buChar char="•"/>
            </a:pPr>
            <a:r>
              <a:rPr lang="en-US" sz="1600" dirty="0"/>
              <a:t>DOY 200 to 300 (July to October) don’t help separate the classes at all</a:t>
            </a:r>
          </a:p>
          <a:p>
            <a:pPr marL="285750" indent="-285750">
              <a:buFont typeface="Arial" panose="020B0604020202020204" pitchFamily="34" charset="0"/>
              <a:buChar char="•"/>
            </a:pPr>
            <a:r>
              <a:rPr lang="en-US" sz="1600" dirty="0"/>
              <a:t>PLOS contains pasture, so its class = 2 timeseries looks very different from the other two classes in the dry season (it’s much higher); however, in </a:t>
            </a:r>
            <a:r>
              <a:rPr lang="en-US" sz="1600" dirty="0" err="1"/>
              <a:t>agsat</a:t>
            </a:r>
            <a:r>
              <a:rPr lang="en-US" sz="1600" dirty="0"/>
              <a:t>, class = 2 looks very much like the other classes during the dry season</a:t>
            </a:r>
          </a:p>
          <a:p>
            <a:endParaRPr lang="en-US" sz="1600" dirty="0"/>
          </a:p>
          <a:p>
            <a:pPr marL="285750" indent="-285750">
              <a:buFont typeface="Arial" panose="020B0604020202020204" pitchFamily="34" charset="0"/>
              <a:buChar char="•"/>
            </a:pPr>
            <a:r>
              <a:rPr lang="en-US" sz="1600" dirty="0"/>
              <a:t>This analysis might help in picking the best time to separate classes, but doesn’t help in creating training data…</a:t>
            </a:r>
          </a:p>
        </p:txBody>
      </p:sp>
    </p:spTree>
    <p:extLst>
      <p:ext uri="{BB962C8B-B14F-4D97-AF65-F5344CB8AC3E}">
        <p14:creationId xmlns:p14="http://schemas.microsoft.com/office/powerpoint/2010/main" val="303222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6001643"/>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observations of timing estimates</a:t>
            </a:r>
          </a:p>
          <a:p>
            <a:pPr marL="742950" lvl="1" indent="-285750">
              <a:buFont typeface="Arial" panose="020B0604020202020204" pitchFamily="34" charset="0"/>
              <a:buChar char="•"/>
            </a:pPr>
            <a:r>
              <a:rPr lang="en-US" sz="1600" dirty="0"/>
              <a:t>Days between peak1 and peak2</a:t>
            </a:r>
          </a:p>
          <a:p>
            <a:pPr marL="742950" lvl="1" indent="-285750">
              <a:buFont typeface="Arial" panose="020B0604020202020204" pitchFamily="34" charset="0"/>
              <a:buChar char="•"/>
            </a:pPr>
            <a:r>
              <a:rPr lang="en-US" sz="1600" dirty="0"/>
              <a:t>Quarter period of crop1 and crop2</a:t>
            </a:r>
          </a:p>
          <a:p>
            <a:pPr marL="742950" lvl="1" indent="-285750">
              <a:buFont typeface="Arial" panose="020B0604020202020204" pitchFamily="34" charset="0"/>
              <a:buChar char="•"/>
            </a:pPr>
            <a:r>
              <a:rPr lang="en-US" sz="1600" dirty="0"/>
              <a:t>Days after Aug 1 of peak1</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a:p>
            <a:pPr marL="742950" lvl="1" indent="-285750">
              <a:buFont typeface="Arial" panose="020B0604020202020204" pitchFamily="34" charset="0"/>
              <a:buChar char="•"/>
            </a:pPr>
            <a:endParaRPr lang="en-US" sz="1600" dirty="0"/>
          </a:p>
          <a:p>
            <a:r>
              <a:rPr lang="en-US" sz="1600" u="sng" dirty="0"/>
              <a:t>Mato Grosso -&gt; </a:t>
            </a:r>
            <a:r>
              <a:rPr lang="en-US" sz="1600" u="sng" dirty="0" err="1"/>
              <a:t>Matopiba</a:t>
            </a:r>
            <a:endParaRPr lang="en-US" sz="1600" u="sng" dirty="0"/>
          </a:p>
          <a:p>
            <a:r>
              <a:rPr lang="en-US" sz="1600" dirty="0"/>
              <a:t>To apply classifier trained in Mato Grosso to </a:t>
            </a:r>
            <a:r>
              <a:rPr lang="en-US" sz="1600" dirty="0" err="1"/>
              <a:t>Matopiba</a:t>
            </a:r>
            <a:r>
              <a:rPr lang="en-US" sz="1600" dirty="0"/>
              <a:t>, doing data acquisition date alone won’t work because seasonality and planting dates are different</a:t>
            </a:r>
          </a:p>
          <a:p>
            <a:pPr marL="742950" lvl="1" indent="-285750">
              <a:buFont typeface="Arial" panose="020B0604020202020204" pitchFamily="34" charset="0"/>
              <a:buChar char="•"/>
            </a:pPr>
            <a:r>
              <a:rPr lang="en-US" sz="1600" dirty="0"/>
              <a:t>Option 1: get training data for </a:t>
            </a:r>
            <a:r>
              <a:rPr lang="en-US" sz="1600" dirty="0" err="1"/>
              <a:t>Matopiba</a:t>
            </a:r>
            <a:r>
              <a:rPr lang="en-US" sz="1600" dirty="0"/>
              <a:t> (soy vs </a:t>
            </a:r>
            <a:r>
              <a:rPr lang="en-US" sz="1600" dirty="0" err="1"/>
              <a:t>nonsoy</a:t>
            </a:r>
            <a:r>
              <a:rPr lang="en-US" sz="1600" dirty="0"/>
              <a:t> – how to get?)</a:t>
            </a:r>
          </a:p>
          <a:p>
            <a:pPr marL="742950" lvl="1" indent="-285750">
              <a:buFont typeface="Arial" panose="020B0604020202020204" pitchFamily="34" charset="0"/>
              <a:buChar char="•"/>
            </a:pPr>
            <a:r>
              <a:rPr lang="en-US" sz="1600" dirty="0"/>
              <a:t>Option 2: use classifier that was trained in Mato Grosso but adjust the data acquisition date</a:t>
            </a:r>
          </a:p>
          <a:p>
            <a:pPr marL="1200150" lvl="2" indent="-285750">
              <a:buFont typeface="Arial" panose="020B0604020202020204" pitchFamily="34" charset="0"/>
              <a:buChar char="•"/>
            </a:pPr>
            <a:r>
              <a:rPr lang="en-US" sz="1600" dirty="0"/>
              <a:t>Shift data acquisition dates 1 - 2 months later based on lag in wet season onset in </a:t>
            </a:r>
            <a:r>
              <a:rPr lang="en-US" sz="1600" dirty="0" err="1"/>
              <a:t>Matopiba</a:t>
            </a:r>
            <a:r>
              <a:rPr lang="en-US" sz="1600" dirty="0"/>
              <a:t> compared to Mato Grosso</a:t>
            </a:r>
          </a:p>
          <a:p>
            <a:pPr marL="1200150" lvl="2" indent="-285750">
              <a:buFont typeface="Arial" panose="020B0604020202020204" pitchFamily="34" charset="0"/>
              <a:buChar char="•"/>
            </a:pPr>
            <a:r>
              <a:rPr lang="en-US" sz="1600" dirty="0"/>
              <a:t>Come up with some way to figure out average mid-late vegetative stage of crops in </a:t>
            </a:r>
            <a:r>
              <a:rPr lang="en-US" sz="1600" dirty="0" err="1"/>
              <a:t>Matopiba</a:t>
            </a:r>
            <a:endParaRPr lang="en-US" sz="1600" dirty="0"/>
          </a:p>
        </p:txBody>
      </p:sp>
    </p:spTree>
    <p:extLst>
      <p:ext uri="{BB962C8B-B14F-4D97-AF65-F5344CB8AC3E}">
        <p14:creationId xmlns:p14="http://schemas.microsoft.com/office/powerpoint/2010/main" val="1722938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E29771-449A-4A3A-A262-F37D6CA3FECF}"/>
              </a:ext>
            </a:extLst>
          </p:cNvPr>
          <p:cNvSpPr/>
          <p:nvPr/>
        </p:nvSpPr>
        <p:spPr>
          <a:xfrm>
            <a:off x="50800" y="123010"/>
            <a:ext cx="12090400" cy="2308324"/>
          </a:xfrm>
          <a:prstGeom prst="rect">
            <a:avLst/>
          </a:prstGeom>
        </p:spPr>
        <p:txBody>
          <a:bodyPr wrap="square">
            <a:spAutoFit/>
          </a:bodyPr>
          <a:lstStyle/>
          <a:p>
            <a:r>
              <a:rPr lang="en-US" sz="1600" b="1" dirty="0"/>
              <a:t>Next</a:t>
            </a:r>
          </a:p>
          <a:p>
            <a:endParaRPr lang="en-US" sz="1600" b="1" dirty="0"/>
          </a:p>
          <a:p>
            <a:pPr marL="285750" indent="-285750">
              <a:buFont typeface="Arial" panose="020B0604020202020204" pitchFamily="34" charset="0"/>
              <a:buChar char="•"/>
            </a:pPr>
            <a:r>
              <a:rPr lang="en-US" sz="1600" dirty="0"/>
              <a:t>Ask Iryna about spectral and temporal separation of soy from </a:t>
            </a:r>
            <a:r>
              <a:rPr lang="en-US" sz="1600" dirty="0" err="1"/>
              <a:t>nonsoy</a:t>
            </a:r>
            <a:r>
              <a:rPr lang="en-US" sz="1600" dirty="0"/>
              <a:t> </a:t>
            </a:r>
            <a:r>
              <a:rPr lang="en-US" sz="1600" dirty="0" err="1"/>
              <a:t>agri</a:t>
            </a:r>
            <a:r>
              <a:rPr lang="en-US" sz="1600" dirty="0"/>
              <a:t> (purpose is to create training data in </a:t>
            </a:r>
            <a:r>
              <a:rPr lang="en-US" sz="1600" dirty="0" err="1"/>
              <a:t>Matopiba</a:t>
            </a:r>
            <a:r>
              <a:rPr lang="en-US" sz="1600" dirty="0"/>
              <a:t>)</a:t>
            </a:r>
          </a:p>
          <a:p>
            <a:pPr marL="285750" indent="-285750">
              <a:buFont typeface="Arial" panose="020B0604020202020204" pitchFamily="34" charset="0"/>
              <a:buChar char="•"/>
            </a:pPr>
            <a:r>
              <a:rPr lang="en-US" sz="1600" dirty="0"/>
              <a:t>Purchase Planet imagery + analyze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Create SC/DC training data in </a:t>
            </a:r>
            <a:r>
              <a:rPr lang="en-US" sz="1600" dirty="0" err="1"/>
              <a:t>Matopiba</a:t>
            </a:r>
            <a:r>
              <a:rPr lang="en-US" sz="1600" dirty="0"/>
              <a:t> with the help of Planet imagery; create soy vs </a:t>
            </a:r>
            <a:r>
              <a:rPr lang="en-US" sz="1600" dirty="0" err="1"/>
              <a:t>nonsoy</a:t>
            </a:r>
            <a:r>
              <a:rPr lang="en-US" sz="1600" dirty="0"/>
              <a:t> training data in </a:t>
            </a:r>
            <a:r>
              <a:rPr lang="en-US" sz="1600" dirty="0" err="1"/>
              <a:t>Matopiba</a:t>
            </a:r>
            <a:r>
              <a:rPr lang="en-US" sz="1600" dirty="0"/>
              <a:t> if possible</a:t>
            </a:r>
          </a:p>
          <a:p>
            <a:pPr marL="285750" indent="-285750">
              <a:buFont typeface="Arial" panose="020B0604020202020204" pitchFamily="34" charset="0"/>
              <a:buChar char="•"/>
            </a:pPr>
            <a:r>
              <a:rPr lang="en-US" sz="1600" dirty="0" err="1"/>
              <a:t>Soymap</a:t>
            </a:r>
            <a:r>
              <a:rPr lang="en-US" sz="1600" dirty="0"/>
              <a:t> classification with the new input data from timing estimation, phenological + spectral differentiation results, new </a:t>
            </a:r>
            <a:r>
              <a:rPr lang="en-US" sz="1600" dirty="0" err="1"/>
              <a:t>Matopiba</a:t>
            </a:r>
            <a:r>
              <a:rPr lang="en-US" sz="1600" dirty="0"/>
              <a:t> training data if available</a:t>
            </a:r>
          </a:p>
          <a:p>
            <a:pPr marL="285750" indent="-285750">
              <a:buFont typeface="Arial" panose="020B0604020202020204" pitchFamily="34" charset="0"/>
              <a:buChar char="•"/>
            </a:pPr>
            <a:r>
              <a:rPr lang="en-US" sz="1600" dirty="0"/>
              <a:t>Center pivot</a:t>
            </a:r>
          </a:p>
        </p:txBody>
      </p:sp>
    </p:spTree>
    <p:extLst>
      <p:ext uri="{BB962C8B-B14F-4D97-AF65-F5344CB8AC3E}">
        <p14:creationId xmlns:p14="http://schemas.microsoft.com/office/powerpoint/2010/main" val="12047616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A49A2F-E17B-4FAD-96DE-DB6775FF53E8}"/>
              </a:ext>
            </a:extLst>
          </p:cNvPr>
          <p:cNvSpPr txBox="1"/>
          <p:nvPr/>
        </p:nvSpPr>
        <p:spPr>
          <a:xfrm>
            <a:off x="2004171" y="2638470"/>
            <a:ext cx="8348311" cy="461665"/>
          </a:xfrm>
          <a:prstGeom prst="rect">
            <a:avLst/>
          </a:prstGeom>
          <a:noFill/>
        </p:spPr>
        <p:txBody>
          <a:bodyPr wrap="none" rtlCol="0">
            <a:spAutoFit/>
          </a:bodyPr>
          <a:lstStyle/>
          <a:p>
            <a:r>
              <a:rPr lang="en-US" sz="2400" dirty="0"/>
              <a:t>Validating timing with QA on validation data and timing estimates</a:t>
            </a:r>
          </a:p>
        </p:txBody>
      </p:sp>
    </p:spTree>
    <p:extLst>
      <p:ext uri="{BB962C8B-B14F-4D97-AF65-F5344CB8AC3E}">
        <p14:creationId xmlns:p14="http://schemas.microsoft.com/office/powerpoint/2010/main" val="3725486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DE73D-A5A3-4C70-A0E0-724662B63AEA}"/>
              </a:ext>
            </a:extLst>
          </p:cNvPr>
          <p:cNvSpPr txBox="1"/>
          <p:nvPr/>
        </p:nvSpPr>
        <p:spPr>
          <a:xfrm>
            <a:off x="147335" y="782122"/>
            <a:ext cx="11635559" cy="2646878"/>
          </a:xfrm>
          <a:prstGeom prst="rect">
            <a:avLst/>
          </a:prstGeom>
          <a:noFill/>
        </p:spPr>
        <p:txBody>
          <a:bodyPr wrap="square" rtlCol="0">
            <a:spAutoFit/>
          </a:bodyPr>
          <a:lstStyle/>
          <a:p>
            <a:r>
              <a:rPr lang="en-US" b="1" dirty="0"/>
              <a:t>QA on timing validation and timing estimate data to create timing validation map</a:t>
            </a:r>
          </a:p>
          <a:p>
            <a:pPr marL="285750" indent="-285750">
              <a:buFontTx/>
              <a:buChar char="-"/>
            </a:pPr>
            <a:r>
              <a:rPr lang="en-US" sz="1600" dirty="0"/>
              <a:t>Mask out timing validation data if it was a ‘guess’ (i.e. no Planet images for 2 months; reported data doesn’t match with EVI timeseries)</a:t>
            </a:r>
          </a:p>
          <a:p>
            <a:pPr marL="285750" indent="-285750">
              <a:buFontTx/>
              <a:buChar char="-"/>
            </a:pPr>
            <a:r>
              <a:rPr lang="en-US" sz="1600" dirty="0"/>
              <a:t>Mask out estimated timing if quarter period was not between 15 and 60; and if peaks were not between 1 and 300 days after Aug 1</a:t>
            </a:r>
          </a:p>
          <a:p>
            <a:pPr marL="285750" indent="-285750">
              <a:buFontTx/>
              <a:buChar char="-"/>
            </a:pPr>
            <a:endParaRPr lang="en-US" b="1" dirty="0"/>
          </a:p>
          <a:p>
            <a:r>
              <a:rPr lang="en-US" b="1" dirty="0"/>
              <a:t>Sources of error and bias</a:t>
            </a:r>
          </a:p>
          <a:p>
            <a:pPr marL="342900" indent="-342900">
              <a:buFontTx/>
              <a:buAutoNum type="arabicPeriod"/>
            </a:pPr>
            <a:r>
              <a:rPr lang="en-US" sz="1600" dirty="0"/>
              <a:t>If there’s a sizeable (i.e. a month) bare soil gap between first and second crop, it’s easier to see p2 and h1; if they come very close together in time, they’re hard to separate in the MODIS timeseries (there’s just a gap of no data between h1 and p2), and it’s easy to get estimates wrong (and therefore will be masked out – source of bias?)</a:t>
            </a:r>
          </a:p>
          <a:p>
            <a:pPr marL="342900" indent="-342900">
              <a:buFontTx/>
              <a:buAutoNum type="arabicPeriod"/>
            </a:pPr>
            <a:r>
              <a:rPr lang="en-US" sz="1600" dirty="0"/>
              <a:t>When there’s a short cycle ‘starter crop’ before the first crop, both the estimates and validation data get confused. This isn’t necessarily masked out in the estimates, because the resulting estimates might still be reasonable.</a:t>
            </a:r>
          </a:p>
        </p:txBody>
      </p:sp>
      <p:sp>
        <p:nvSpPr>
          <p:cNvPr id="5" name="Rectangle 4">
            <a:extLst>
              <a:ext uri="{FF2B5EF4-FFF2-40B4-BE49-F238E27FC236}">
                <a16:creationId xmlns:a16="http://schemas.microsoft.com/office/drawing/2014/main" id="{ECEB0F99-A856-41BA-9D94-971ADCFD71DC}"/>
              </a:ext>
            </a:extLst>
          </p:cNvPr>
          <p:cNvSpPr/>
          <p:nvPr/>
        </p:nvSpPr>
        <p:spPr>
          <a:xfrm>
            <a:off x="147335" y="161925"/>
            <a:ext cx="2600264" cy="307777"/>
          </a:xfrm>
          <a:prstGeom prst="rect">
            <a:avLst/>
          </a:prstGeom>
        </p:spPr>
        <p:txBody>
          <a:bodyPr wrap="none">
            <a:spAutoFit/>
          </a:bodyPr>
          <a:lstStyle/>
          <a:p>
            <a:r>
              <a:rPr lang="en-US" sz="1400" dirty="0">
                <a:solidFill>
                  <a:srgbClr val="FF0000"/>
                </a:solidFill>
              </a:rPr>
              <a:t>Planet image purchase approval?</a:t>
            </a:r>
          </a:p>
        </p:txBody>
      </p:sp>
    </p:spTree>
    <p:extLst>
      <p:ext uri="{BB962C8B-B14F-4D97-AF65-F5344CB8AC3E}">
        <p14:creationId xmlns:p14="http://schemas.microsoft.com/office/powerpoint/2010/main" val="4186770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863152" y="2598003"/>
            <a:ext cx="7064563" cy="830997"/>
          </a:xfrm>
          <a:prstGeom prst="rect">
            <a:avLst/>
          </a:prstGeom>
          <a:noFill/>
        </p:spPr>
        <p:txBody>
          <a:bodyPr wrap="none" rtlCol="0">
            <a:spAutoFit/>
          </a:bodyPr>
          <a:lstStyle/>
          <a:p>
            <a:pPr algn="ctr"/>
            <a:r>
              <a:rPr lang="en-US" sz="2400" dirty="0"/>
              <a:t>Validating land cover classification</a:t>
            </a:r>
          </a:p>
          <a:p>
            <a:pPr algn="ctr"/>
            <a:r>
              <a:rPr lang="en-US" sz="2400" dirty="0"/>
              <a:t>(using additional training points beyond Jake’s method)</a:t>
            </a:r>
          </a:p>
        </p:txBody>
      </p:sp>
    </p:spTree>
    <p:extLst>
      <p:ext uri="{BB962C8B-B14F-4D97-AF65-F5344CB8AC3E}">
        <p14:creationId xmlns:p14="http://schemas.microsoft.com/office/powerpoint/2010/main" val="1447000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1317098041"/>
              </p:ext>
            </p:extLst>
          </p:nvPr>
        </p:nvGraphicFramePr>
        <p:xfrm>
          <a:off x="133546" y="0"/>
          <a:ext cx="11924907" cy="498856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 (would be 2 in restructured PLOS)</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 (would be 2 in restructured PLOS)</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 (would be 2 in restructured PLOS)</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762243" y="4988560"/>
            <a:ext cx="6036461" cy="1815882"/>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Rules: </a:t>
            </a:r>
          </a:p>
          <a:p>
            <a:pPr marL="742950" lvl="1" indent="-285750">
              <a:buFont typeface="Arial" panose="020B0604020202020204" pitchFamily="34" charset="0"/>
              <a:buChar char="•"/>
            </a:pPr>
            <a:r>
              <a:rPr lang="en-US" sz="1400" dirty="0"/>
              <a:t>If old class of PLOS == 2, new class of PLOS == 0</a:t>
            </a:r>
          </a:p>
          <a:p>
            <a:pPr marL="742950" lvl="1" indent="-285750">
              <a:buFont typeface="Arial" panose="020B0604020202020204" pitchFamily="34" charset="0"/>
              <a:buChar char="•"/>
            </a:pPr>
            <a:r>
              <a:rPr lang="en-US" sz="1400" dirty="0"/>
              <a:t>If old class of PLOS == 1, new class of PLOS == 1</a:t>
            </a:r>
          </a:p>
          <a:p>
            <a:pPr marL="742950" lvl="1" indent="-285750">
              <a:buFont typeface="Arial" panose="020B0604020202020204" pitchFamily="34" charset="0"/>
              <a:buChar char="•"/>
            </a:pPr>
            <a:r>
              <a:rPr lang="en-US" sz="1400" dirty="0"/>
              <a:t>If old class of PLOS == 0, new class of PLOS == -1 (missing value)</a:t>
            </a:r>
          </a:p>
          <a:p>
            <a:pPr marL="742950" lvl="1" indent="-285750">
              <a:buFont typeface="Arial" panose="020B0604020202020204" pitchFamily="34" charset="0"/>
              <a:buChar char="•"/>
            </a:pPr>
            <a:r>
              <a:rPr lang="en-US" sz="1400" dirty="0"/>
              <a:t>If old class of PLOS is NOT 0, 1, or 2, new class of PLOS == 2</a:t>
            </a:r>
          </a:p>
          <a:p>
            <a:pPr marL="285750" indent="-285750">
              <a:buFont typeface="Arial" panose="020B0604020202020204" pitchFamily="34" charset="0"/>
              <a:buChar char="•"/>
            </a:pPr>
            <a:r>
              <a:rPr lang="en-US" sz="14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7BCCC-7F33-4618-B692-D3F4E42513E3}"/>
              </a:ext>
            </a:extLst>
          </p:cNvPr>
          <p:cNvSpPr/>
          <p:nvPr/>
        </p:nvSpPr>
        <p:spPr>
          <a:xfrm>
            <a:off x="7148932" y="6550223"/>
            <a:ext cx="5173852" cy="307777"/>
          </a:xfrm>
          <a:prstGeom prst="rect">
            <a:avLst/>
          </a:prstGeom>
        </p:spPr>
        <p:txBody>
          <a:bodyPr wrap="none">
            <a:spAutoFit/>
          </a:bodyPr>
          <a:lstStyle/>
          <a:p>
            <a:r>
              <a:rPr lang="en-US" sz="1400" dirty="0"/>
              <a:t>GEE file </a:t>
            </a:r>
            <a:r>
              <a:rPr lang="en-US" sz="1400" dirty="0" err="1"/>
              <a:t>LandCover</a:t>
            </a:r>
            <a:r>
              <a:rPr lang="en-US" sz="1400" dirty="0"/>
              <a:t>/Soy Classification Trial 1, Soy Classification Trial 2</a:t>
            </a:r>
          </a:p>
        </p:txBody>
      </p:sp>
      <p:graphicFrame>
        <p:nvGraphicFramePr>
          <p:cNvPr id="3" name="Table 2">
            <a:extLst>
              <a:ext uri="{FF2B5EF4-FFF2-40B4-BE49-F238E27FC236}">
                <a16:creationId xmlns:a16="http://schemas.microsoft.com/office/drawing/2014/main" id="{4BDF26BB-0C33-4B94-82C8-FAEFD0DA5A38}"/>
              </a:ext>
            </a:extLst>
          </p:cNvPr>
          <p:cNvGraphicFramePr>
            <a:graphicFrameLocks noGrp="1"/>
          </p:cNvGraphicFramePr>
          <p:nvPr>
            <p:extLst>
              <p:ext uri="{D42A27DB-BD31-4B8C-83A1-F6EECF244321}">
                <p14:modId xmlns:p14="http://schemas.microsoft.com/office/powerpoint/2010/main" val="3703506642"/>
              </p:ext>
            </p:extLst>
          </p:nvPr>
        </p:nvGraphicFramePr>
        <p:xfrm>
          <a:off x="105688" y="317346"/>
          <a:ext cx="11980624" cy="329692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Soymap_2 for image collection of all years</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3449465817"/>
                  </a:ext>
                </a:extLst>
              </a:tr>
            </a:tbl>
          </a:graphicData>
        </a:graphic>
      </p:graphicFrame>
      <p:sp>
        <p:nvSpPr>
          <p:cNvPr id="4" name="TextBox 3">
            <a:extLst>
              <a:ext uri="{FF2B5EF4-FFF2-40B4-BE49-F238E27FC236}">
                <a16:creationId xmlns:a16="http://schemas.microsoft.com/office/drawing/2014/main" id="{9EFCE55E-4A42-49E9-802B-93B67762573D}"/>
              </a:ext>
            </a:extLst>
          </p:cNvPr>
          <p:cNvSpPr txBox="1"/>
          <p:nvPr/>
        </p:nvSpPr>
        <p:spPr>
          <a:xfrm>
            <a:off x="343949" y="4710037"/>
            <a:ext cx="11742363" cy="1169551"/>
          </a:xfrm>
          <a:prstGeom prst="rect">
            <a:avLst/>
          </a:prstGeom>
          <a:noFill/>
        </p:spPr>
        <p:txBody>
          <a:bodyPr wrap="square" rtlCol="0">
            <a:spAutoFit/>
          </a:bodyPr>
          <a:lstStyle/>
          <a:p>
            <a:r>
              <a:rPr lang="en-US" sz="1400" b="1" dirty="0"/>
              <a:t>Naming convention for </a:t>
            </a:r>
            <a:r>
              <a:rPr lang="en-US" sz="1400" b="1" dirty="0" err="1"/>
              <a:t>soymaps</a:t>
            </a:r>
            <a:r>
              <a:rPr lang="en-US" sz="1400" b="1" dirty="0"/>
              <a:t>:</a:t>
            </a:r>
          </a:p>
          <a:p>
            <a:pPr marL="285750" indent="-285750">
              <a:buFontTx/>
              <a:buChar char="-"/>
            </a:pPr>
            <a:r>
              <a:rPr lang="en-US" sz="1400" dirty="0"/>
              <a:t>“base” means just masked by mapbiomas3, no </a:t>
            </a:r>
            <a:r>
              <a:rPr lang="en-US" sz="1400" dirty="0" err="1"/>
              <a:t>connectionMask</a:t>
            </a:r>
            <a:endParaRPr lang="en-US" sz="1400" dirty="0"/>
          </a:p>
          <a:p>
            <a:pPr marL="285750" indent="-285750">
              <a:buFontTx/>
              <a:buChar char="-"/>
            </a:pPr>
            <a:r>
              <a:rPr lang="en-US" sz="1400" dirty="0"/>
              <a:t>“</a:t>
            </a:r>
            <a:r>
              <a:rPr lang="en-US" sz="1400" dirty="0" err="1"/>
              <a:t>agsat</a:t>
            </a:r>
            <a:r>
              <a:rPr lang="en-US" sz="1400" dirty="0"/>
              <a:t>” and “PLOS” mean the training data source</a:t>
            </a:r>
          </a:p>
          <a:p>
            <a:pPr marL="285750" indent="-285750">
              <a:buFontTx/>
              <a:buChar char="-"/>
            </a:pPr>
            <a:r>
              <a:rPr lang="en-US" sz="1400" dirty="0"/>
              <a:t>Unless otherwise specified, all years’ training data are pooled to train a single classifier</a:t>
            </a:r>
          </a:p>
          <a:p>
            <a:pPr marL="285750" indent="-285750">
              <a:buFontTx/>
              <a:buChar char="-"/>
            </a:pPr>
            <a:r>
              <a:rPr lang="en-US" sz="1400" dirty="0"/>
              <a:t>My </a:t>
            </a:r>
            <a:r>
              <a:rPr lang="en-US" sz="1400" dirty="0" err="1"/>
              <a:t>soymaps</a:t>
            </a:r>
            <a:r>
              <a:rPr lang="en-US" sz="1400" dirty="0"/>
              <a:t> are first exported separately for individual years; then use GEE file </a:t>
            </a:r>
            <a:r>
              <a:rPr lang="en-US" sz="1400" dirty="0" err="1"/>
              <a:t>LandCover</a:t>
            </a:r>
            <a:r>
              <a:rPr lang="en-US" sz="1400" dirty="0"/>
              <a:t>/Soy Classification Create Final Asset to make image collection</a:t>
            </a:r>
          </a:p>
        </p:txBody>
      </p:sp>
    </p:spTree>
    <p:extLst>
      <p:ext uri="{BB962C8B-B14F-4D97-AF65-F5344CB8AC3E}">
        <p14:creationId xmlns:p14="http://schemas.microsoft.com/office/powerpoint/2010/main" val="2124473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573" y="260926"/>
            <a:ext cx="11861428" cy="3139321"/>
          </a:xfrm>
          <a:prstGeom prst="rect">
            <a:avLst/>
          </a:prstGeom>
          <a:noFill/>
        </p:spPr>
        <p:txBody>
          <a:bodyPr wrap="square" rtlCol="0">
            <a:spAutoFit/>
          </a:bodyPr>
          <a:lstStyle/>
          <a:p>
            <a:r>
              <a:rPr lang="en-US" dirty="0"/>
              <a:t>Soy Classification Trial 2 v2</a:t>
            </a:r>
          </a:p>
          <a:p>
            <a:pPr marL="285750" indent="-285750">
              <a:buFont typeface="Arial"/>
              <a:buChar char="•"/>
            </a:pPr>
            <a:r>
              <a:rPr lang="en-US" dirty="0"/>
              <a:t>2011 and 2012 PLOS training points: including these in the sample creates a Error in map() </a:t>
            </a:r>
            <a:r>
              <a:rPr lang="en-US" dirty="0" err="1"/>
              <a:t>Number.short</a:t>
            </a:r>
            <a:r>
              <a:rPr lang="en-US" dirty="0"/>
              <a:t>: Parameter ‘input’ is required error. This probably happens during </a:t>
            </a:r>
            <a:r>
              <a:rPr lang="en-US" dirty="0" err="1"/>
              <a:t>sample_infill</a:t>
            </a:r>
            <a:r>
              <a:rPr lang="en-US" dirty="0"/>
              <a:t>() function which, for properties with a null value, it replaces that value with the average over the other features for that property. This generates and error when all the points are null – so there’s nothing to take average of.</a:t>
            </a:r>
          </a:p>
          <a:p>
            <a:pPr marL="285750" indent="-285750">
              <a:buFont typeface="Arial"/>
              <a:buChar char="•"/>
            </a:pPr>
            <a:r>
              <a:rPr lang="en-US" dirty="0"/>
              <a:t>Another issue after doing </a:t>
            </a:r>
            <a:r>
              <a:rPr lang="en-US" dirty="0" err="1"/>
              <a:t>sample_infill</a:t>
            </a:r>
            <a:r>
              <a:rPr lang="en-US" dirty="0"/>
              <a:t>() for all years: seems like one point doesn’t have ‘ls_B0_1’ band, so try to filter out </a:t>
            </a:r>
            <a:r>
              <a:rPr lang="en-US" dirty="0" err="1"/>
              <a:t>sample_data_all</a:t>
            </a:r>
            <a:r>
              <a:rPr lang="en-US" dirty="0"/>
              <a:t> based on whether feature has maximum number of properties. This gave “</a:t>
            </a:r>
            <a:r>
              <a:rPr lang="en-US" altLang="en-US" dirty="0">
                <a:ea typeface="Roboto"/>
              </a:rPr>
              <a:t>Error: </a:t>
            </a:r>
            <a:r>
              <a:rPr lang="en-US" altLang="en-US" dirty="0" err="1">
                <a:ea typeface="Roboto"/>
              </a:rPr>
              <a:t>Image.classify</a:t>
            </a:r>
            <a:r>
              <a:rPr lang="en-US" altLang="en-US" dirty="0">
                <a:ea typeface="Roboto"/>
              </a:rPr>
              <a:t>: No data was found in classifier training input”</a:t>
            </a:r>
            <a:endParaRPr lang="en-US" dirty="0"/>
          </a:p>
          <a:p>
            <a:pPr marL="285750" indent="-285750">
              <a:buFont typeface="Arial"/>
              <a:buChar char="•"/>
            </a:pPr>
            <a:r>
              <a:rPr lang="en-US" dirty="0"/>
              <a:t>The above ‘fix’ still gave an error, so tried to get rid of all </a:t>
            </a:r>
            <a:r>
              <a:rPr lang="en-US" dirty="0" err="1"/>
              <a:t>landsat</a:t>
            </a:r>
            <a:r>
              <a:rPr lang="en-US" dirty="0"/>
              <a:t> information as input, except for terrain variables. It seems some years are missing </a:t>
            </a:r>
            <a:r>
              <a:rPr lang="en-US" dirty="0" err="1"/>
              <a:t>landsat</a:t>
            </a:r>
            <a:r>
              <a:rPr lang="en-US" dirty="0"/>
              <a:t> bands.</a:t>
            </a:r>
          </a:p>
          <a:p>
            <a:pPr marL="285750" indent="-285750">
              <a:buFont typeface="Arial"/>
              <a:buChar char="•"/>
            </a:pPr>
            <a:r>
              <a:rPr lang="en-US" dirty="0"/>
              <a:t>Produces </a:t>
            </a:r>
            <a:r>
              <a:rPr lang="en-US" dirty="0" err="1"/>
              <a:t>base_soymap_agsat_PLOS_year</a:t>
            </a:r>
            <a:r>
              <a:rPr lang="en-US" dirty="0"/>
              <a:t> maps</a:t>
            </a:r>
          </a:p>
        </p:txBody>
      </p:sp>
    </p:spTree>
    <p:extLst>
      <p:ext uri="{BB962C8B-B14F-4D97-AF65-F5344CB8AC3E}">
        <p14:creationId xmlns:p14="http://schemas.microsoft.com/office/powerpoint/2010/main" val="313194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1301707" y="2390814"/>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708994"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210706" y="2698592"/>
            <a:ext cx="3959850" cy="3018047"/>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8323942" y="2698591"/>
            <a:ext cx="3764637" cy="2812976"/>
          </a:xfrm>
          <a:prstGeom prst="rect">
            <a:avLst/>
          </a:prstGeom>
        </p:spPr>
      </p:pic>
      <p:sp>
        <p:nvSpPr>
          <p:cNvPr id="8" name="Rectangle 7">
            <a:extLst>
              <a:ext uri="{FF2B5EF4-FFF2-40B4-BE49-F238E27FC236}">
                <a16:creationId xmlns:a16="http://schemas.microsoft.com/office/drawing/2014/main" id="{FB481DAD-7CFD-41E0-A14D-82CEB8F729AD}"/>
              </a:ext>
            </a:extLst>
          </p:cNvPr>
          <p:cNvSpPr/>
          <p:nvPr/>
        </p:nvSpPr>
        <p:spPr>
          <a:xfrm>
            <a:off x="5890731" y="1214156"/>
            <a:ext cx="4565395" cy="830997"/>
          </a:xfrm>
          <a:prstGeom prst="rect">
            <a:avLst/>
          </a:prstGeom>
        </p:spPr>
        <p:txBody>
          <a:bodyPr wrap="square">
            <a:spAutoFit/>
          </a:bodyPr>
          <a:lstStyle/>
          <a:p>
            <a:pPr marL="285750" indent="-285750">
              <a:buFont typeface="Arial" panose="020B0604020202020204" pitchFamily="34" charset="0"/>
              <a:buChar char="•"/>
            </a:pPr>
            <a:r>
              <a:rPr lang="en-US" sz="1600" dirty="0"/>
              <a:t>All fields except one (the red one) are DC or TC</a:t>
            </a:r>
          </a:p>
          <a:p>
            <a:pPr marL="285750" indent="-285750">
              <a:buFont typeface="Arial" panose="020B0604020202020204" pitchFamily="34" charset="0"/>
              <a:buChar char="•"/>
            </a:pPr>
            <a:r>
              <a:rPr lang="en-US" sz="1600" dirty="0"/>
              <a:t>This region has a lot of soy training points (it was chosen for its soy training point density)</a:t>
            </a:r>
          </a:p>
        </p:txBody>
      </p:sp>
      <p:sp>
        <p:nvSpPr>
          <p:cNvPr id="10" name="Rectangle 9">
            <a:extLst>
              <a:ext uri="{FF2B5EF4-FFF2-40B4-BE49-F238E27FC236}">
                <a16:creationId xmlns:a16="http://schemas.microsoft.com/office/drawing/2014/main" id="{5EC135C8-E4AB-4474-B713-26B213A39A87}"/>
              </a:ext>
            </a:extLst>
          </p:cNvPr>
          <p:cNvSpPr/>
          <p:nvPr/>
        </p:nvSpPr>
        <p:spPr>
          <a:xfrm>
            <a:off x="5777150" y="2339102"/>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343481" y="2667000"/>
            <a:ext cx="3950094" cy="2830286"/>
          </a:xfrm>
          <a:prstGeom prst="rect">
            <a:avLst/>
          </a:prstGeom>
        </p:spPr>
      </p:pic>
    </p:spTree>
    <p:extLst>
      <p:ext uri="{BB962C8B-B14F-4D97-AF65-F5344CB8AC3E}">
        <p14:creationId xmlns:p14="http://schemas.microsoft.com/office/powerpoint/2010/main" val="23112466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58812" y="2721123"/>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727591" y="2413346"/>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0382117" y="2413346"/>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9873780" y="2729870"/>
            <a:ext cx="1941694" cy="3352974"/>
          </a:xfrm>
          <a:prstGeom prst="rect">
            <a:avLst/>
          </a:prstGeom>
        </p:spPr>
      </p:pic>
      <p:sp>
        <p:nvSpPr>
          <p:cNvPr id="9" name="Rectangle 8">
            <a:extLst>
              <a:ext uri="{FF2B5EF4-FFF2-40B4-BE49-F238E27FC236}">
                <a16:creationId xmlns:a16="http://schemas.microsoft.com/office/drawing/2014/main" id="{227E18FC-8A3F-4B08-B916-A8CA13830F28}"/>
              </a:ext>
            </a:extLst>
          </p:cNvPr>
          <p:cNvSpPr/>
          <p:nvPr/>
        </p:nvSpPr>
        <p:spPr>
          <a:xfrm>
            <a:off x="7147395" y="1325332"/>
            <a:ext cx="3634987"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SC</a:t>
            </a:r>
          </a:p>
          <a:p>
            <a:pPr marL="285750" indent="-285750">
              <a:buFont typeface="Arial" panose="020B0604020202020204" pitchFamily="34" charset="0"/>
              <a:buChar char="•"/>
            </a:pPr>
            <a:r>
              <a:rPr lang="en-US" sz="1400" dirty="0"/>
              <a:t>This region has no soy training points</a:t>
            </a:r>
          </a:p>
        </p:txBody>
      </p:sp>
      <p:sp>
        <p:nvSpPr>
          <p:cNvPr id="10" name="Rectangle 9">
            <a:extLst>
              <a:ext uri="{FF2B5EF4-FFF2-40B4-BE49-F238E27FC236}">
                <a16:creationId xmlns:a16="http://schemas.microsoft.com/office/drawing/2014/main" id="{8BE337D0-9967-4B58-ADC0-9C77ABCF9570}"/>
              </a:ext>
            </a:extLst>
          </p:cNvPr>
          <p:cNvSpPr/>
          <p:nvPr/>
        </p:nvSpPr>
        <p:spPr>
          <a:xfrm>
            <a:off x="5661716" y="2447105"/>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925785" y="2750458"/>
            <a:ext cx="2370956" cy="3381828"/>
          </a:xfrm>
          <a:prstGeom prst="rect">
            <a:avLst/>
          </a:prstGeom>
        </p:spPr>
      </p:pic>
    </p:spTree>
    <p:extLst>
      <p:ext uri="{BB962C8B-B14F-4D97-AF65-F5344CB8AC3E}">
        <p14:creationId xmlns:p14="http://schemas.microsoft.com/office/powerpoint/2010/main" val="1516425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824018" y="2641811"/>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id="{397846FC-2623-4A23-88C4-A9D691A68E9F}"/>
              </a:ext>
            </a:extLst>
          </p:cNvPr>
          <p:cNvSpPr/>
          <p:nvPr/>
        </p:nvSpPr>
        <p:spPr>
          <a:xfrm>
            <a:off x="9075873" y="4288240"/>
            <a:ext cx="3227109" cy="307777"/>
          </a:xfrm>
          <a:prstGeom prst="rect">
            <a:avLst/>
          </a:prstGeom>
        </p:spPr>
        <p:txBody>
          <a:bodyPr wrap="square">
            <a:spAutoFit/>
          </a:bodyPr>
          <a:lstStyle/>
          <a:p>
            <a:r>
              <a:rPr lang="en-US" sz="1400" dirty="0"/>
              <a:t>(Jake’s </a:t>
            </a:r>
            <a:r>
              <a:rPr lang="en-US" sz="1400" dirty="0" err="1"/>
              <a:t>soymap</a:t>
            </a:r>
            <a:r>
              <a:rPr lang="en-US" sz="1400" dirty="0"/>
              <a:t> doesn’t have 2018)</a:t>
            </a:r>
          </a:p>
        </p:txBody>
      </p:sp>
      <p:sp>
        <p:nvSpPr>
          <p:cNvPr id="10" name="Rectangle 9">
            <a:extLst>
              <a:ext uri="{FF2B5EF4-FFF2-40B4-BE49-F238E27FC236}">
                <a16:creationId xmlns:a16="http://schemas.microsoft.com/office/drawing/2014/main" id="{95E8818C-E11C-4494-A122-932461D78FD9}"/>
              </a:ext>
            </a:extLst>
          </p:cNvPr>
          <p:cNvSpPr/>
          <p:nvPr/>
        </p:nvSpPr>
        <p:spPr>
          <a:xfrm>
            <a:off x="4898572" y="696918"/>
            <a:ext cx="6287880" cy="1384995"/>
          </a:xfrm>
          <a:prstGeom prst="rect">
            <a:avLst/>
          </a:prstGeom>
        </p:spPr>
        <p:txBody>
          <a:bodyPr wrap="square">
            <a:spAutoFit/>
          </a:bodyPr>
          <a:lstStyle/>
          <a:p>
            <a:pPr marL="285750" indent="-285750">
              <a:buFont typeface="Arial" panose="020B0604020202020204" pitchFamily="34" charset="0"/>
              <a:buChar char="•"/>
            </a:pPr>
            <a:r>
              <a:rPr lang="en-US" sz="1400" dirty="0"/>
              <a:t>All fields are DC</a:t>
            </a:r>
          </a:p>
          <a:p>
            <a:pPr marL="285750" indent="-285750">
              <a:buFont typeface="Arial" panose="020B0604020202020204" pitchFamily="34" charset="0"/>
              <a:buChar char="•"/>
            </a:pPr>
            <a:r>
              <a:rPr lang="en-US" sz="1400" dirty="0"/>
              <a:t>This region doesn’t contain soy training points</a:t>
            </a:r>
          </a:p>
          <a:p>
            <a:pPr marL="285750" indent="-285750">
              <a:buFont typeface="Arial" panose="020B0604020202020204" pitchFamily="34" charset="0"/>
              <a:buChar char="•"/>
            </a:pPr>
            <a:r>
              <a:rPr lang="en-US" sz="1400" dirty="0"/>
              <a:t>In soymap2, fields are more likely to be lumped in the same class, which is encouraging (soymap2 is more ‘stable’ within each field). This stability could be due to more training points or because Landsat introduced unnecessary and confusing </a:t>
            </a:r>
            <a:r>
              <a:rPr lang="en-US" sz="1400" dirty="0" err="1"/>
              <a:t>timeseries</a:t>
            </a:r>
            <a:r>
              <a:rPr lang="en-US" sz="1400" dirty="0"/>
              <a:t> information</a:t>
            </a:r>
          </a:p>
        </p:txBody>
      </p:sp>
      <p:sp>
        <p:nvSpPr>
          <p:cNvPr id="11" name="Rectangle 10">
            <a:extLst>
              <a:ext uri="{FF2B5EF4-FFF2-40B4-BE49-F238E27FC236}">
                <a16:creationId xmlns:a16="http://schemas.microsoft.com/office/drawing/2014/main" id="{59C79C65-C72A-482E-BA56-65AA29BBBEA6}"/>
              </a:ext>
            </a:extLst>
          </p:cNvPr>
          <p:cNvSpPr/>
          <p:nvPr/>
        </p:nvSpPr>
        <p:spPr>
          <a:xfrm>
            <a:off x="6096000" y="2676293"/>
            <a:ext cx="952261" cy="307777"/>
          </a:xfrm>
          <a:prstGeom prst="rect">
            <a:avLst/>
          </a:prstGeom>
        </p:spPr>
        <p:txBody>
          <a:bodyPr wrap="square">
            <a:spAutoFit/>
          </a:bodyPr>
          <a:lstStyle/>
          <a:p>
            <a:r>
              <a:rPr lang="en-US" sz="1400" b="1" dirty="0" err="1"/>
              <a:t>Soymap</a:t>
            </a:r>
            <a:r>
              <a:rPr lang="en-US" sz="1400" b="1" dirty="0"/>
              <a:t> 2</a:t>
            </a:r>
          </a:p>
        </p:txBody>
      </p:sp>
      <p:pic>
        <p:nvPicPr>
          <p:cNvPr id="4" name="Picture 3"/>
          <p:cNvPicPr>
            <a:picLocks noChangeAspect="1"/>
          </p:cNvPicPr>
          <p:nvPr/>
        </p:nvPicPr>
        <p:blipFill>
          <a:blip r:embed="rId3"/>
          <a:stretch>
            <a:fillRect/>
          </a:stretch>
        </p:blipFill>
        <p:spPr>
          <a:xfrm>
            <a:off x="4464058" y="2957286"/>
            <a:ext cx="4193474" cy="3429000"/>
          </a:xfrm>
          <a:prstGeom prst="rect">
            <a:avLst/>
          </a:prstGeom>
        </p:spPr>
      </p:pic>
    </p:spTree>
    <p:extLst>
      <p:ext uri="{BB962C8B-B14F-4D97-AF65-F5344CB8AC3E}">
        <p14:creationId xmlns:p14="http://schemas.microsoft.com/office/powerpoint/2010/main" val="601421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6" y="0"/>
            <a:ext cx="12086314" cy="646331"/>
          </a:xfrm>
          <a:prstGeom prst="rect">
            <a:avLst/>
          </a:prstGeom>
        </p:spPr>
        <p:txBody>
          <a:bodyPr wrap="square">
            <a:spAutoFit/>
          </a:bodyPr>
          <a:lstStyle/>
          <a:p>
            <a:r>
              <a:rPr lang="en-US" b="1" dirty="0"/>
              <a:t>SC vs DC accuracy: normalized by area of SC + DC in validation data</a:t>
            </a:r>
          </a:p>
          <a:p>
            <a:r>
              <a:rPr lang="en-US" dirty="0"/>
              <a:t>Conclusion: it’s better for SC vs DC accuracy to pool years and use more data points, even where there isn’t training data </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3689419509"/>
              </p:ext>
            </p:extLst>
          </p:nvPr>
        </p:nvGraphicFramePr>
        <p:xfrm>
          <a:off x="0" y="791474"/>
          <a:ext cx="11980624" cy="7172960"/>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val="4132611571"/>
                    </a:ext>
                  </a:extLst>
                </a:gridCol>
                <a:gridCol w="1006118">
                  <a:extLst>
                    <a:ext uri="{9D8B030D-6E8A-4147-A177-3AD203B41FA5}">
                      <a16:colId xmlns:a16="http://schemas.microsoft.com/office/drawing/2014/main" val="2552527731"/>
                    </a:ext>
                  </a:extLst>
                </a:gridCol>
                <a:gridCol w="2698597">
                  <a:extLst>
                    <a:ext uri="{9D8B030D-6E8A-4147-A177-3AD203B41FA5}">
                      <a16:colId xmlns:a16="http://schemas.microsoft.com/office/drawing/2014/main" val="3360875115"/>
                    </a:ext>
                  </a:extLst>
                </a:gridCol>
                <a:gridCol w="3783175">
                  <a:extLst>
                    <a:ext uri="{9D8B030D-6E8A-4147-A177-3AD203B41FA5}">
                      <a16:colId xmlns:a16="http://schemas.microsoft.com/office/drawing/2014/main" val="249242120"/>
                    </a:ext>
                  </a:extLst>
                </a:gridCol>
                <a:gridCol w="2995156">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extLst>
                  <a:ext uri="{0D108BD9-81ED-4DB2-BD59-A6C34878D82A}">
                    <a16:rowId xmlns:a16="http://schemas.microsoft.com/office/drawing/2014/main"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extLst>
                  <a:ext uri="{0D108BD9-81ED-4DB2-BD59-A6C34878D82A}">
                    <a16:rowId xmlns:a16="http://schemas.microsoft.com/office/drawing/2014/main"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25176"/>
            <a:ext cx="10186889" cy="923330"/>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p>
          <a:p>
            <a:r>
              <a:rPr lang="en-US" dirty="0"/>
              <a:t>NOTE: assumed that all fields are soy; tested whether land use map classifies all fields as soy</a:t>
            </a:r>
          </a:p>
          <a:p>
            <a:r>
              <a:rPr lang="en-US" dirty="0"/>
              <a:t>Takeaway: made a big assumption, so it’s unclear which soy map is better</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4172846214"/>
              </p:ext>
            </p:extLst>
          </p:nvPr>
        </p:nvGraphicFramePr>
        <p:xfrm>
          <a:off x="105687" y="1131701"/>
          <a:ext cx="11980624" cy="566928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sz="1400" dirty="0"/>
                        <a:t>n/a</a:t>
                      </a:r>
                    </a:p>
                  </a:txBody>
                  <a:tcPr/>
                </a:tc>
                <a:tc>
                  <a:txBody>
                    <a:bodyPr/>
                    <a:lstStyle/>
                    <a:p>
                      <a:r>
                        <a:rPr lang="en-US" sz="1400" dirty="0"/>
                        <a:t>95</a:t>
                      </a:r>
                    </a:p>
                  </a:txBody>
                  <a:tcPr/>
                </a:tc>
                <a:tc>
                  <a:txBody>
                    <a:bodyPr/>
                    <a:lstStyle/>
                    <a:p>
                      <a:r>
                        <a:rPr lang="en-US" sz="1400" dirty="0"/>
                        <a:t>95</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n/a</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sz="1400" dirty="0"/>
                        <a:t>97</a:t>
                      </a:r>
                    </a:p>
                  </a:txBody>
                  <a:tcPr/>
                </a:tc>
                <a:tc>
                  <a:txBody>
                    <a:bodyPr/>
                    <a:lstStyle/>
                    <a:p>
                      <a:r>
                        <a:rPr lang="en-US" sz="1400" dirty="0"/>
                        <a:t>62</a:t>
                      </a:r>
                    </a:p>
                  </a:txBody>
                  <a:tcPr/>
                </a:tc>
                <a:tc>
                  <a:txBody>
                    <a:bodyPr/>
                    <a:lstStyle/>
                    <a:p>
                      <a:r>
                        <a:rPr lang="en-US" sz="1400" dirty="0"/>
                        <a:t>61</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3</a:t>
                      </a:r>
                    </a:p>
                  </a:txBody>
                  <a:tcPr/>
                </a:tc>
                <a:tc>
                  <a:txBody>
                    <a:bodyPr/>
                    <a:lstStyle/>
                    <a:p>
                      <a:r>
                        <a:rPr lang="en-US" sz="1400" dirty="0"/>
                        <a:t>35</a:t>
                      </a:r>
                    </a:p>
                  </a:txBody>
                  <a:tcPr/>
                </a:tc>
                <a:tc>
                  <a:txBody>
                    <a:bodyPr/>
                    <a:lstStyle/>
                    <a:p>
                      <a:r>
                        <a:rPr lang="en-US" sz="1400" dirty="0"/>
                        <a:t>35</a:t>
                      </a:r>
                    </a:p>
                  </a:txBody>
                  <a:tcPr/>
                </a:tc>
                <a:extLst>
                  <a:ext uri="{0D108BD9-81ED-4DB2-BD59-A6C34878D82A}">
                    <a16:rowId xmlns:a16="http://schemas.microsoft.com/office/drawing/2014/main"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84</a:t>
                      </a:r>
                    </a:p>
                  </a:txBody>
                  <a:tcPr/>
                </a:tc>
                <a:tc>
                  <a:txBody>
                    <a:bodyPr/>
                    <a:lstStyle/>
                    <a:p>
                      <a:r>
                        <a:rPr lang="en-US" sz="1400" dirty="0"/>
                        <a:t>92</a:t>
                      </a:r>
                    </a:p>
                  </a:txBody>
                  <a:tcPr/>
                </a:tc>
                <a:tc>
                  <a:txBody>
                    <a:bodyPr/>
                    <a:lstStyle/>
                    <a:p>
                      <a:r>
                        <a:rPr lang="en-US" sz="1400" dirty="0"/>
                        <a:t>91</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1.3</a:t>
                      </a:r>
                    </a:p>
                  </a:txBody>
                  <a:tcPr/>
                </a:tc>
                <a:tc>
                  <a:txBody>
                    <a:bodyPr/>
                    <a:lstStyle/>
                    <a:p>
                      <a:r>
                        <a:rPr lang="en-US" sz="1400" dirty="0"/>
                        <a:t>0.45</a:t>
                      </a:r>
                    </a:p>
                  </a:txBody>
                  <a:tcPr/>
                </a:tc>
                <a:tc>
                  <a:txBody>
                    <a:bodyPr/>
                    <a:lstStyle/>
                    <a:p>
                      <a:r>
                        <a:rPr lang="en-US" sz="1400" dirty="0"/>
                        <a:t>2.7</a:t>
                      </a:r>
                    </a:p>
                  </a:txBody>
                  <a:tcPr/>
                </a:tc>
                <a:extLst>
                  <a:ext uri="{0D108BD9-81ED-4DB2-BD59-A6C34878D82A}">
                    <a16:rowId xmlns:a16="http://schemas.microsoft.com/office/drawing/2014/main"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3014084" y="186137"/>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2798603" y="493914"/>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7510855" y="753837"/>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5835418" y="1696156"/>
            <a:ext cx="1851257"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9715369" y="2329552"/>
            <a:ext cx="1916272" cy="523220"/>
          </a:xfrm>
          <a:prstGeom prst="rect">
            <a:avLst/>
          </a:prstGeom>
        </p:spPr>
        <p:txBody>
          <a:bodyPr wrap="squar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7572375" y="3639515"/>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a:stCxn id="12" idx="1"/>
          </p:cNvCxnSpPr>
          <p:nvPr/>
        </p:nvCxnSpPr>
        <p:spPr>
          <a:xfrm flipH="1" flipV="1">
            <a:off x="4124065" y="3030007"/>
            <a:ext cx="3448310" cy="19223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66D0428D-3089-4237-8CB4-B98D50AC79A1}"/>
              </a:ext>
            </a:extLst>
          </p:cNvPr>
          <p:cNvPicPr>
            <a:picLocks noChangeAspect="1"/>
          </p:cNvPicPr>
          <p:nvPr/>
        </p:nvPicPr>
        <p:blipFill rotWithShape="1">
          <a:blip r:embed="rId5"/>
          <a:srcRect l="36331" t="38043" r="26651" b="3975"/>
          <a:stretch/>
        </p:blipFill>
        <p:spPr>
          <a:xfrm>
            <a:off x="27254" y="493914"/>
            <a:ext cx="2487763" cy="2191821"/>
          </a:xfrm>
          <a:prstGeom prst="rect">
            <a:avLst/>
          </a:prstGeom>
        </p:spPr>
      </p:pic>
      <p:sp>
        <p:nvSpPr>
          <p:cNvPr id="15" name="TextBox 14">
            <a:extLst>
              <a:ext uri="{FF2B5EF4-FFF2-40B4-BE49-F238E27FC236}">
                <a16:creationId xmlns:a16="http://schemas.microsoft.com/office/drawing/2014/main" id="{7CACBA82-A42B-4B5F-9F71-4255264D07C1}"/>
              </a:ext>
            </a:extLst>
          </p:cNvPr>
          <p:cNvSpPr txBox="1"/>
          <p:nvPr/>
        </p:nvSpPr>
        <p:spPr>
          <a:xfrm>
            <a:off x="418989" y="0"/>
            <a:ext cx="1544370" cy="523220"/>
          </a:xfrm>
          <a:prstGeom prst="rect">
            <a:avLst/>
          </a:prstGeom>
          <a:noFill/>
        </p:spPr>
        <p:txBody>
          <a:bodyPr wrap="square" rtlCol="0">
            <a:spAutoFit/>
          </a:bodyPr>
          <a:lstStyle/>
          <a:p>
            <a:r>
              <a:rPr lang="en-US" sz="1400" dirty="0"/>
              <a:t>Poly5, 2017 before QA masking</a:t>
            </a:r>
          </a:p>
        </p:txBody>
      </p:sp>
      <p:cxnSp>
        <p:nvCxnSpPr>
          <p:cNvPr id="17" name="Straight Connector 16">
            <a:extLst>
              <a:ext uri="{FF2B5EF4-FFF2-40B4-BE49-F238E27FC236}">
                <a16:creationId xmlns:a16="http://schemas.microsoft.com/office/drawing/2014/main" id="{2D0D5452-B8F6-41BA-A738-B68273D64FB6}"/>
              </a:ext>
            </a:extLst>
          </p:cNvPr>
          <p:cNvCxnSpPr/>
          <p:nvPr/>
        </p:nvCxnSpPr>
        <p:spPr>
          <a:xfrm>
            <a:off x="2661458"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9230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0"/>
            <a:ext cx="10722147" cy="646331"/>
          </a:xfrm>
          <a:prstGeom prst="rect">
            <a:avLst/>
          </a:prstGeom>
        </p:spPr>
        <p:txBody>
          <a:bodyPr wrap="square">
            <a:spAutoFit/>
          </a:bodyPr>
          <a:lstStyle/>
          <a:p>
            <a:r>
              <a:rPr lang="en-US" b="1" dirty="0"/>
              <a:t>Agri vs natural accuracy</a:t>
            </a:r>
          </a:p>
          <a:p>
            <a:r>
              <a:rPr lang="en-US" dirty="0"/>
              <a:t>Takeaway: unclear which </a:t>
            </a:r>
            <a:r>
              <a:rPr lang="en-US" dirty="0" err="1"/>
              <a:t>soymap</a:t>
            </a:r>
            <a:r>
              <a:rPr lang="en-US" dirty="0"/>
              <a:t> is better, but </a:t>
            </a:r>
            <a:r>
              <a:rPr lang="en-US" dirty="0" err="1"/>
              <a:t>agri</a:t>
            </a:r>
            <a:r>
              <a:rPr lang="en-US" dirty="0"/>
              <a:t> vs natural veg accuracy isn’t a huge concern</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756456414"/>
              </p:ext>
            </p:extLst>
          </p:nvPr>
        </p:nvGraphicFramePr>
        <p:xfrm>
          <a:off x="105687" y="827978"/>
          <a:ext cx="11980624" cy="470408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n/a</a:t>
                      </a:r>
                    </a:p>
                  </a:txBody>
                  <a:tcPr/>
                </a:tc>
                <a:tc>
                  <a:txBody>
                    <a:bodyPr/>
                    <a:lstStyle/>
                    <a:p>
                      <a:r>
                        <a:rPr lang="en-US" sz="1400" dirty="0"/>
                        <a:t>0.16</a:t>
                      </a:r>
                    </a:p>
                  </a:txBody>
                  <a:tcPr/>
                </a:tc>
                <a:tc>
                  <a:txBody>
                    <a:bodyPr/>
                    <a:lstStyle/>
                    <a:p>
                      <a:r>
                        <a:rPr lang="en-US" sz="1400" dirty="0"/>
                        <a:t>0.17</a:t>
                      </a:r>
                    </a:p>
                  </a:txBody>
                  <a:tcPr/>
                </a:tc>
                <a:extLst>
                  <a:ext uri="{0D108BD9-81ED-4DB2-BD59-A6C34878D82A}">
                    <a16:rowId xmlns:a16="http://schemas.microsoft.com/office/drawing/2014/main"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0.2</a:t>
                      </a:r>
                    </a:p>
                  </a:txBody>
                  <a:tcPr/>
                </a:tc>
                <a:tc>
                  <a:txBody>
                    <a:bodyPr/>
                    <a:lstStyle/>
                    <a:p>
                      <a:r>
                        <a:rPr lang="en-US" sz="1400" dirty="0"/>
                        <a:t>0.4</a:t>
                      </a:r>
                    </a:p>
                  </a:txBody>
                  <a:tcPr/>
                </a:tc>
                <a:tc>
                  <a:txBody>
                    <a:bodyPr/>
                    <a:lstStyle/>
                    <a:p>
                      <a:r>
                        <a:rPr lang="en-US" sz="1400" dirty="0"/>
                        <a:t>0.43</a:t>
                      </a:r>
                    </a:p>
                  </a:txBody>
                  <a:tcPr/>
                </a:tc>
                <a:extLst>
                  <a:ext uri="{0D108BD9-81ED-4DB2-BD59-A6C34878D82A}">
                    <a16:rowId xmlns:a16="http://schemas.microsoft.com/office/drawing/2014/main"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r>
                        <a:rPr lang="en-US" sz="1400" dirty="0"/>
                        <a:t>6.3</a:t>
                      </a:r>
                    </a:p>
                  </a:txBody>
                  <a:tcPr/>
                </a:tc>
                <a:extLst>
                  <a:ext uri="{0D108BD9-81ED-4DB2-BD59-A6C34878D82A}">
                    <a16:rowId xmlns:a16="http://schemas.microsoft.com/office/drawing/2014/main" val="3491684870"/>
                  </a:ext>
                </a:extLst>
              </a:tr>
            </a:tbl>
          </a:graphicData>
        </a:graphic>
      </p:graphicFrame>
      <p:sp>
        <p:nvSpPr>
          <p:cNvPr id="5" name="TextBox 4"/>
          <p:cNvSpPr txBox="1"/>
          <p:nvPr/>
        </p:nvSpPr>
        <p:spPr>
          <a:xfrm>
            <a:off x="2322286" y="6059714"/>
            <a:ext cx="6908787" cy="369332"/>
          </a:xfrm>
          <a:prstGeom prst="rect">
            <a:avLst/>
          </a:prstGeom>
          <a:noFill/>
        </p:spPr>
        <p:txBody>
          <a:bodyPr wrap="none" rtlCol="0">
            <a:spAutoFit/>
          </a:bodyPr>
          <a:lstStyle/>
          <a:p>
            <a:r>
              <a:rPr lang="en-US" dirty="0"/>
              <a:t>This is basically a measure of map2.3 </a:t>
            </a:r>
            <a:r>
              <a:rPr lang="en-US" dirty="0" err="1"/>
              <a:t>vs</a:t>
            </a:r>
            <a:r>
              <a:rPr lang="en-US" dirty="0"/>
              <a:t> map3 agriculture class accuracy</a:t>
            </a:r>
          </a:p>
        </p:txBody>
      </p:sp>
    </p:spTree>
    <p:extLst>
      <p:ext uri="{BB962C8B-B14F-4D97-AF65-F5344CB8AC3E}">
        <p14:creationId xmlns:p14="http://schemas.microsoft.com/office/powerpoint/2010/main" val="3240672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3548379" y="2575211"/>
            <a:ext cx="5331011" cy="461665"/>
          </a:xfrm>
          <a:prstGeom prst="rect">
            <a:avLst/>
          </a:prstGeom>
          <a:noFill/>
        </p:spPr>
        <p:txBody>
          <a:bodyPr wrap="none" rtlCol="0">
            <a:spAutoFit/>
          </a:bodyPr>
          <a:lstStyle/>
          <a:p>
            <a:r>
              <a:rPr lang="en-US" sz="2400" dirty="0"/>
              <a:t>Spectral separation of Soy vs </a:t>
            </a:r>
            <a:r>
              <a:rPr lang="en-US" sz="2400" dirty="0" err="1"/>
              <a:t>Nonsoy</a:t>
            </a:r>
            <a:r>
              <a:rPr lang="en-US" sz="2400" dirty="0"/>
              <a:t> Agri</a:t>
            </a:r>
          </a:p>
        </p:txBody>
      </p:sp>
    </p:spTree>
    <p:extLst>
      <p:ext uri="{BB962C8B-B14F-4D97-AF65-F5344CB8AC3E}">
        <p14:creationId xmlns:p14="http://schemas.microsoft.com/office/powerpoint/2010/main" val="40088481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07C34-1D26-4294-8CF3-45D6B54CEA20}"/>
              </a:ext>
            </a:extLst>
          </p:cNvPr>
          <p:cNvSpPr txBox="1"/>
          <p:nvPr/>
        </p:nvSpPr>
        <p:spPr>
          <a:xfrm>
            <a:off x="7477633" y="6519446"/>
            <a:ext cx="4714367" cy="338554"/>
          </a:xfrm>
          <a:prstGeom prst="rect">
            <a:avLst/>
          </a:prstGeom>
          <a:noFill/>
        </p:spPr>
        <p:txBody>
          <a:bodyPr wrap="none" rtlCol="0">
            <a:spAutoFit/>
          </a:bodyPr>
          <a:lstStyle/>
          <a:p>
            <a:r>
              <a:rPr lang="en-US" sz="1600" dirty="0"/>
              <a:t>GEE file: </a:t>
            </a:r>
            <a:r>
              <a:rPr lang="en-US" sz="1600" dirty="0" err="1"/>
              <a:t>LandCover</a:t>
            </a:r>
            <a:r>
              <a:rPr lang="en-US" sz="1600" dirty="0"/>
              <a:t>/Soy vs </a:t>
            </a:r>
            <a:r>
              <a:rPr lang="en-US" sz="1600" dirty="0" err="1"/>
              <a:t>Nonsoy</a:t>
            </a:r>
            <a:r>
              <a:rPr lang="en-US" sz="1600" dirty="0"/>
              <a:t> Agri Differentiation</a:t>
            </a:r>
          </a:p>
        </p:txBody>
      </p:sp>
      <p:sp>
        <p:nvSpPr>
          <p:cNvPr id="3" name="TextBox 2">
            <a:extLst>
              <a:ext uri="{FF2B5EF4-FFF2-40B4-BE49-F238E27FC236}">
                <a16:creationId xmlns:a16="http://schemas.microsoft.com/office/drawing/2014/main" id="{FAC0AEC8-0D55-4824-B887-D3440BF9373C}"/>
              </a:ext>
            </a:extLst>
          </p:cNvPr>
          <p:cNvSpPr txBox="1"/>
          <p:nvPr/>
        </p:nvSpPr>
        <p:spPr>
          <a:xfrm>
            <a:off x="1" y="96874"/>
            <a:ext cx="12039600" cy="2062103"/>
          </a:xfrm>
          <a:prstGeom prst="rect">
            <a:avLst/>
          </a:prstGeom>
          <a:noFill/>
        </p:spPr>
        <p:txBody>
          <a:bodyPr wrap="square" rtlCol="0">
            <a:spAutoFit/>
          </a:bodyPr>
          <a:lstStyle/>
          <a:p>
            <a:r>
              <a:rPr lang="en-US" sz="1600" b="1" dirty="0"/>
              <a:t>Separating soy vs </a:t>
            </a:r>
            <a:r>
              <a:rPr lang="en-US" sz="1600" b="1" dirty="0" err="1"/>
              <a:t>nonsoy</a:t>
            </a:r>
            <a:r>
              <a:rPr lang="en-US" sz="1600" b="1" dirty="0"/>
              <a:t> agriculture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 </a:t>
            </a:r>
            <a:r>
              <a:rPr lang="en-US" sz="1600" dirty="0" err="1"/>
              <a:t>MT_PLOS_pts</a:t>
            </a:r>
            <a:r>
              <a:rPr lang="en-US" sz="1600" dirty="0"/>
              <a:t> and soy_pts_agsat_1</a:t>
            </a:r>
          </a:p>
          <a:p>
            <a:pPr marL="285750" indent="-285750">
              <a:buFont typeface="Arial" panose="020B0604020202020204" pitchFamily="34" charset="0"/>
              <a:buChar char="•"/>
            </a:pPr>
            <a:r>
              <a:rPr lang="en-US" sz="1600" dirty="0"/>
              <a:t>In GEE file Landcover/Soy vs </a:t>
            </a:r>
            <a:r>
              <a:rPr lang="en-US" sz="1600" dirty="0" err="1"/>
              <a:t>Nonsoy</a:t>
            </a:r>
            <a:r>
              <a:rPr lang="en-US" sz="1600" dirty="0"/>
              <a:t> Agri Differentiation, produce tables with surface reflectance of 8 day MODIS composite images (masked for clouds) along with reported land cover classification for 2003 to 2017. Export as table to Drive, one for </a:t>
            </a:r>
            <a:r>
              <a:rPr lang="en-US" sz="1600" dirty="0" err="1"/>
              <a:t>MT_PLOS_pts</a:t>
            </a:r>
            <a:r>
              <a:rPr lang="en-US" sz="1600" dirty="0"/>
              <a:t> and one for soy_pts_agsat_1</a:t>
            </a:r>
          </a:p>
          <a:p>
            <a:pPr marL="285750" indent="-285750">
              <a:buFont typeface="Arial" panose="020B0604020202020204" pitchFamily="34" charset="0"/>
              <a:buChar char="•"/>
            </a:pPr>
            <a:r>
              <a:rPr lang="en-US" sz="1600" dirty="0"/>
              <a:t>Use R code to look at how soy and </a:t>
            </a:r>
            <a:r>
              <a:rPr lang="en-US" sz="1600" dirty="0" err="1"/>
              <a:t>nonsoy</a:t>
            </a:r>
            <a:r>
              <a:rPr lang="en-US" sz="1600" dirty="0"/>
              <a:t> could be spectrally separated with MODIS</a:t>
            </a:r>
          </a:p>
          <a:p>
            <a:endParaRPr lang="en-US" sz="1600" dirty="0"/>
          </a:p>
        </p:txBody>
      </p:sp>
      <p:graphicFrame>
        <p:nvGraphicFramePr>
          <p:cNvPr id="4" name="Table 3">
            <a:extLst>
              <a:ext uri="{FF2B5EF4-FFF2-40B4-BE49-F238E27FC236}">
                <a16:creationId xmlns:a16="http://schemas.microsoft.com/office/drawing/2014/main" id="{38304766-ABDE-4478-A0AD-4D0B04E2AEFA}"/>
              </a:ext>
            </a:extLst>
          </p:cNvPr>
          <p:cNvGraphicFramePr>
            <a:graphicFrameLocks noGrp="1"/>
          </p:cNvGraphicFramePr>
          <p:nvPr>
            <p:extLst>
              <p:ext uri="{D42A27DB-BD31-4B8C-83A1-F6EECF244321}">
                <p14:modId xmlns:p14="http://schemas.microsoft.com/office/powerpoint/2010/main" val="2472465615"/>
              </p:ext>
            </p:extLst>
          </p:nvPr>
        </p:nvGraphicFramePr>
        <p:xfrm>
          <a:off x="1313543" y="2790537"/>
          <a:ext cx="8128001" cy="2966720"/>
        </p:xfrm>
        <a:graphic>
          <a:graphicData uri="http://schemas.openxmlformats.org/drawingml/2006/table">
            <a:tbl>
              <a:tblPr firstRow="1" bandRow="1">
                <a:tableStyleId>{5C22544A-7EE6-4342-B048-85BDC9FD1C3A}</a:tableStyleId>
              </a:tblPr>
              <a:tblGrid>
                <a:gridCol w="2746828">
                  <a:extLst>
                    <a:ext uri="{9D8B030D-6E8A-4147-A177-3AD203B41FA5}">
                      <a16:colId xmlns:a16="http://schemas.microsoft.com/office/drawing/2014/main" val="680280929"/>
                    </a:ext>
                  </a:extLst>
                </a:gridCol>
                <a:gridCol w="1998213">
                  <a:extLst>
                    <a:ext uri="{9D8B030D-6E8A-4147-A177-3AD203B41FA5}">
                      <a16:colId xmlns:a16="http://schemas.microsoft.com/office/drawing/2014/main" val="1093945697"/>
                    </a:ext>
                  </a:extLst>
                </a:gridCol>
                <a:gridCol w="3382960">
                  <a:extLst>
                    <a:ext uri="{9D8B030D-6E8A-4147-A177-3AD203B41FA5}">
                      <a16:colId xmlns:a16="http://schemas.microsoft.com/office/drawing/2014/main" val="261919312"/>
                    </a:ext>
                  </a:extLst>
                </a:gridCol>
              </a:tblGrid>
              <a:tr h="370840">
                <a:tc>
                  <a:txBody>
                    <a:bodyPr/>
                    <a:lstStyle/>
                    <a:p>
                      <a:r>
                        <a:rPr lang="en-US" dirty="0"/>
                        <a:t>MODIS band number</a:t>
                      </a:r>
                    </a:p>
                  </a:txBody>
                  <a:tcPr/>
                </a:tc>
                <a:tc>
                  <a:txBody>
                    <a:bodyPr/>
                    <a:lstStyle/>
                    <a:p>
                      <a:r>
                        <a:rPr lang="en-US" dirty="0"/>
                        <a:t>Wavelength (nm)</a:t>
                      </a:r>
                    </a:p>
                  </a:txBody>
                  <a:tcPr/>
                </a:tc>
                <a:tc>
                  <a:txBody>
                    <a:bodyPr/>
                    <a:lstStyle/>
                    <a:p>
                      <a:r>
                        <a:rPr lang="en-US" dirty="0"/>
                        <a:t>Name</a:t>
                      </a:r>
                    </a:p>
                  </a:txBody>
                  <a:tcPr/>
                </a:tc>
                <a:extLst>
                  <a:ext uri="{0D108BD9-81ED-4DB2-BD59-A6C34878D82A}">
                    <a16:rowId xmlns:a16="http://schemas.microsoft.com/office/drawing/2014/main" val="1326349627"/>
                  </a:ext>
                </a:extLst>
              </a:tr>
              <a:tr h="370840">
                <a:tc>
                  <a:txBody>
                    <a:bodyPr/>
                    <a:lstStyle/>
                    <a:p>
                      <a:r>
                        <a:rPr lang="en-US" dirty="0"/>
                        <a:t>1</a:t>
                      </a:r>
                    </a:p>
                  </a:txBody>
                  <a:tcPr/>
                </a:tc>
                <a:tc>
                  <a:txBody>
                    <a:bodyPr/>
                    <a:lstStyle/>
                    <a:p>
                      <a:r>
                        <a:rPr lang="en-US" dirty="0"/>
                        <a:t>620 - 670</a:t>
                      </a:r>
                    </a:p>
                  </a:txBody>
                  <a:tcPr/>
                </a:tc>
                <a:tc>
                  <a:txBody>
                    <a:bodyPr/>
                    <a:lstStyle/>
                    <a:p>
                      <a:r>
                        <a:rPr lang="en-US" dirty="0"/>
                        <a:t>red</a:t>
                      </a:r>
                    </a:p>
                  </a:txBody>
                  <a:tcPr/>
                </a:tc>
                <a:extLst>
                  <a:ext uri="{0D108BD9-81ED-4DB2-BD59-A6C34878D82A}">
                    <a16:rowId xmlns:a16="http://schemas.microsoft.com/office/drawing/2014/main" val="3531951264"/>
                  </a:ext>
                </a:extLst>
              </a:tr>
              <a:tr h="370840">
                <a:tc>
                  <a:txBody>
                    <a:bodyPr/>
                    <a:lstStyle/>
                    <a:p>
                      <a:r>
                        <a:rPr lang="en-US" dirty="0"/>
                        <a:t>2</a:t>
                      </a:r>
                    </a:p>
                  </a:txBody>
                  <a:tcPr/>
                </a:tc>
                <a:tc>
                  <a:txBody>
                    <a:bodyPr/>
                    <a:lstStyle/>
                    <a:p>
                      <a:r>
                        <a:rPr lang="en-US" dirty="0"/>
                        <a:t>841 - 876</a:t>
                      </a:r>
                    </a:p>
                  </a:txBody>
                  <a:tcPr/>
                </a:tc>
                <a:tc>
                  <a:txBody>
                    <a:bodyPr/>
                    <a:lstStyle/>
                    <a:p>
                      <a:r>
                        <a:rPr lang="en-US" dirty="0" err="1"/>
                        <a:t>nir</a:t>
                      </a:r>
                      <a:endParaRPr lang="en-US" dirty="0"/>
                    </a:p>
                  </a:txBody>
                  <a:tcPr/>
                </a:tc>
                <a:extLst>
                  <a:ext uri="{0D108BD9-81ED-4DB2-BD59-A6C34878D82A}">
                    <a16:rowId xmlns:a16="http://schemas.microsoft.com/office/drawing/2014/main" val="1483946390"/>
                  </a:ext>
                </a:extLst>
              </a:tr>
              <a:tr h="370840">
                <a:tc>
                  <a:txBody>
                    <a:bodyPr/>
                    <a:lstStyle/>
                    <a:p>
                      <a:r>
                        <a:rPr lang="en-US" dirty="0"/>
                        <a:t>3</a:t>
                      </a:r>
                    </a:p>
                  </a:txBody>
                  <a:tcPr/>
                </a:tc>
                <a:tc>
                  <a:txBody>
                    <a:bodyPr/>
                    <a:lstStyle/>
                    <a:p>
                      <a:r>
                        <a:rPr lang="en-US" dirty="0"/>
                        <a:t>459 - 479</a:t>
                      </a:r>
                    </a:p>
                  </a:txBody>
                  <a:tcPr/>
                </a:tc>
                <a:tc>
                  <a:txBody>
                    <a:bodyPr/>
                    <a:lstStyle/>
                    <a:p>
                      <a:r>
                        <a:rPr lang="en-US" dirty="0"/>
                        <a:t>blue</a:t>
                      </a:r>
                    </a:p>
                  </a:txBody>
                  <a:tcPr/>
                </a:tc>
                <a:extLst>
                  <a:ext uri="{0D108BD9-81ED-4DB2-BD59-A6C34878D82A}">
                    <a16:rowId xmlns:a16="http://schemas.microsoft.com/office/drawing/2014/main" val="304778227"/>
                  </a:ext>
                </a:extLst>
              </a:tr>
              <a:tr h="370840">
                <a:tc>
                  <a:txBody>
                    <a:bodyPr/>
                    <a:lstStyle/>
                    <a:p>
                      <a:r>
                        <a:rPr lang="en-US" dirty="0"/>
                        <a:t>4</a:t>
                      </a:r>
                    </a:p>
                  </a:txBody>
                  <a:tcPr/>
                </a:tc>
                <a:tc>
                  <a:txBody>
                    <a:bodyPr/>
                    <a:lstStyle/>
                    <a:p>
                      <a:r>
                        <a:rPr lang="en-US" dirty="0"/>
                        <a:t>545 - 565</a:t>
                      </a:r>
                    </a:p>
                  </a:txBody>
                  <a:tcPr/>
                </a:tc>
                <a:tc>
                  <a:txBody>
                    <a:bodyPr/>
                    <a:lstStyle/>
                    <a:p>
                      <a:r>
                        <a:rPr lang="en-US" dirty="0"/>
                        <a:t>green</a:t>
                      </a:r>
                    </a:p>
                  </a:txBody>
                  <a:tcPr/>
                </a:tc>
                <a:extLst>
                  <a:ext uri="{0D108BD9-81ED-4DB2-BD59-A6C34878D82A}">
                    <a16:rowId xmlns:a16="http://schemas.microsoft.com/office/drawing/2014/main" val="239882056"/>
                  </a:ext>
                </a:extLst>
              </a:tr>
              <a:tr h="370840">
                <a:tc>
                  <a:txBody>
                    <a:bodyPr/>
                    <a:lstStyle/>
                    <a:p>
                      <a:r>
                        <a:rPr lang="en-US" dirty="0"/>
                        <a:t>5</a:t>
                      </a:r>
                    </a:p>
                  </a:txBody>
                  <a:tcPr/>
                </a:tc>
                <a:tc>
                  <a:txBody>
                    <a:bodyPr/>
                    <a:lstStyle/>
                    <a:p>
                      <a:r>
                        <a:rPr lang="en-US" dirty="0"/>
                        <a:t>1230 – 1250</a:t>
                      </a:r>
                    </a:p>
                  </a:txBody>
                  <a:tcPr/>
                </a:tc>
                <a:tc>
                  <a:txBody>
                    <a:bodyPr/>
                    <a:lstStyle/>
                    <a:p>
                      <a:endParaRPr lang="en-US" dirty="0"/>
                    </a:p>
                  </a:txBody>
                  <a:tcPr/>
                </a:tc>
                <a:extLst>
                  <a:ext uri="{0D108BD9-81ED-4DB2-BD59-A6C34878D82A}">
                    <a16:rowId xmlns:a16="http://schemas.microsoft.com/office/drawing/2014/main" val="2715518808"/>
                  </a:ext>
                </a:extLst>
              </a:tr>
              <a:tr h="370840">
                <a:tc>
                  <a:txBody>
                    <a:bodyPr/>
                    <a:lstStyle/>
                    <a:p>
                      <a:r>
                        <a:rPr lang="en-US" dirty="0"/>
                        <a:t>6</a:t>
                      </a:r>
                    </a:p>
                  </a:txBody>
                  <a:tcPr/>
                </a:tc>
                <a:tc>
                  <a:txBody>
                    <a:bodyPr/>
                    <a:lstStyle/>
                    <a:p>
                      <a:r>
                        <a:rPr lang="en-US" dirty="0"/>
                        <a:t>1628 - 1652</a:t>
                      </a:r>
                    </a:p>
                  </a:txBody>
                  <a:tcPr/>
                </a:tc>
                <a:tc>
                  <a:txBody>
                    <a:bodyPr/>
                    <a:lstStyle/>
                    <a:p>
                      <a:r>
                        <a:rPr lang="en-US" dirty="0"/>
                        <a:t>(not in the plots below)</a:t>
                      </a:r>
                    </a:p>
                  </a:txBody>
                  <a:tcPr/>
                </a:tc>
                <a:extLst>
                  <a:ext uri="{0D108BD9-81ED-4DB2-BD59-A6C34878D82A}">
                    <a16:rowId xmlns:a16="http://schemas.microsoft.com/office/drawing/2014/main" val="2378067943"/>
                  </a:ext>
                </a:extLst>
              </a:tr>
              <a:tr h="370840">
                <a:tc>
                  <a:txBody>
                    <a:bodyPr/>
                    <a:lstStyle/>
                    <a:p>
                      <a:r>
                        <a:rPr lang="en-US" dirty="0"/>
                        <a:t>7</a:t>
                      </a:r>
                    </a:p>
                  </a:txBody>
                  <a:tcPr/>
                </a:tc>
                <a:tc>
                  <a:txBody>
                    <a:bodyPr/>
                    <a:lstStyle/>
                    <a:p>
                      <a:r>
                        <a:rPr lang="en-US" dirty="0"/>
                        <a:t>2105 - 2155</a:t>
                      </a:r>
                    </a:p>
                  </a:txBody>
                  <a:tcPr/>
                </a:tc>
                <a:tc>
                  <a:txBody>
                    <a:bodyPr/>
                    <a:lstStyle/>
                    <a:p>
                      <a:endParaRPr lang="en-US" dirty="0"/>
                    </a:p>
                  </a:txBody>
                  <a:tcPr/>
                </a:tc>
                <a:extLst>
                  <a:ext uri="{0D108BD9-81ED-4DB2-BD59-A6C34878D82A}">
                    <a16:rowId xmlns:a16="http://schemas.microsoft.com/office/drawing/2014/main" val="3297246079"/>
                  </a:ext>
                </a:extLst>
              </a:tr>
            </a:tbl>
          </a:graphicData>
        </a:graphic>
      </p:graphicFrame>
    </p:spTree>
    <p:extLst>
      <p:ext uri="{BB962C8B-B14F-4D97-AF65-F5344CB8AC3E}">
        <p14:creationId xmlns:p14="http://schemas.microsoft.com/office/powerpoint/2010/main" val="1025231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A5278A-5701-4847-B74F-5FC3E9F4B0A6}"/>
              </a:ext>
            </a:extLst>
          </p:cNvPr>
          <p:cNvPicPr>
            <a:picLocks noChangeAspect="1"/>
          </p:cNvPicPr>
          <p:nvPr/>
        </p:nvPicPr>
        <p:blipFill rotWithShape="1">
          <a:blip r:embed="rId2"/>
          <a:srcRect l="26485" t="22500" r="46964" b="22063"/>
          <a:stretch/>
        </p:blipFill>
        <p:spPr>
          <a:xfrm>
            <a:off x="8458201" y="1436148"/>
            <a:ext cx="3624942" cy="4257287"/>
          </a:xfrm>
          <a:prstGeom prst="rect">
            <a:avLst/>
          </a:prstGeom>
        </p:spPr>
      </p:pic>
      <p:sp>
        <p:nvSpPr>
          <p:cNvPr id="3" name="TextBox 2">
            <a:extLst>
              <a:ext uri="{FF2B5EF4-FFF2-40B4-BE49-F238E27FC236}">
                <a16:creationId xmlns:a16="http://schemas.microsoft.com/office/drawing/2014/main" id="{6E5116E0-2A4C-402A-A56E-3C4ADE1CF510}"/>
              </a:ext>
            </a:extLst>
          </p:cNvPr>
          <p:cNvSpPr txBox="1"/>
          <p:nvPr/>
        </p:nvSpPr>
        <p:spPr>
          <a:xfrm>
            <a:off x="1" y="0"/>
            <a:ext cx="8458200" cy="4524315"/>
          </a:xfrm>
          <a:prstGeom prst="rect">
            <a:avLst/>
          </a:prstGeom>
          <a:noFill/>
        </p:spPr>
        <p:txBody>
          <a:bodyPr wrap="square" rtlCol="0">
            <a:spAutoFit/>
          </a:bodyPr>
          <a:lstStyle/>
          <a:p>
            <a:r>
              <a:rPr lang="en-US" sz="1600" b="1" dirty="0"/>
              <a:t>Differentiating soy from other crops (canola, wheat, oat, barley) using hyperspectral bands in Canada (Wilson et al, 2014) in Remote Sensing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Because they had hyperspectral data, they used discriminant function analysis to reduce dimensionality</a:t>
            </a:r>
          </a:p>
          <a:p>
            <a:pPr marL="285750" indent="-285750">
              <a:buFont typeface="Arial" panose="020B0604020202020204" pitchFamily="34" charset="0"/>
              <a:buChar char="•"/>
            </a:pPr>
            <a:r>
              <a:rPr lang="en-US" sz="1600" dirty="0"/>
              <a:t>Two ways to pick the dates over which to differentiate crops:</a:t>
            </a:r>
          </a:p>
          <a:p>
            <a:pPr marL="742950" lvl="1" indent="-285750">
              <a:buFont typeface="Arial" panose="020B0604020202020204" pitchFamily="34" charset="0"/>
              <a:buChar char="•"/>
            </a:pPr>
            <a:r>
              <a:rPr lang="en-US" sz="1600" dirty="0"/>
              <a:t>By days after planting</a:t>
            </a:r>
          </a:p>
          <a:p>
            <a:pPr marL="742950" lvl="1" indent="-285750">
              <a:buFont typeface="Arial" panose="020B0604020202020204" pitchFamily="34" charset="0"/>
              <a:buChar char="•"/>
            </a:pPr>
            <a:r>
              <a:rPr lang="en-US" sz="1600" dirty="0"/>
              <a:t>By data acquisition date (i.e. July 10, July 20, </a:t>
            </a:r>
            <a:r>
              <a:rPr lang="en-US" sz="1600" dirty="0" err="1"/>
              <a:t>etc</a:t>
            </a:r>
            <a:r>
              <a:rPr lang="en-US" sz="1600" dirty="0"/>
              <a:t>)</a:t>
            </a:r>
          </a:p>
          <a:p>
            <a:pPr marL="742950" lvl="1" indent="-285750">
              <a:buFont typeface="Arial" panose="020B0604020202020204" pitchFamily="34" charset="0"/>
              <a:buChar char="•"/>
            </a:pPr>
            <a:r>
              <a:rPr lang="en-US" sz="1600" dirty="0"/>
              <a:t>See plots </a:t>
            </a:r>
          </a:p>
          <a:p>
            <a:pPr marL="285750" indent="-285750">
              <a:buFont typeface="Arial" panose="020B0604020202020204" pitchFamily="34" charset="0"/>
              <a:buChar char="•"/>
            </a:pPr>
            <a:r>
              <a:rPr lang="en-US" sz="1600" dirty="0"/>
              <a:t>Found that late vegetative growth stage is optimal for crop separability (early vegetative stage: plants are too small and soil patches interfere)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Mato Grosso vs </a:t>
            </a:r>
            <a:r>
              <a:rPr lang="en-US" sz="1600" dirty="0" err="1"/>
              <a:t>Matopiba</a:t>
            </a:r>
            <a:r>
              <a:rPr lang="en-US" sz="1600" dirty="0"/>
              <a:t>, doing data acquisition date alone won’t work because planting dates are totally different</a:t>
            </a:r>
          </a:p>
          <a:p>
            <a:pPr marL="285750" indent="-285750">
              <a:buFont typeface="Arial" panose="020B0604020202020204" pitchFamily="34" charset="0"/>
              <a:buChar char="•"/>
            </a:pPr>
            <a:r>
              <a:rPr lang="en-US" sz="1600" dirty="0"/>
              <a:t>Using days after planting may work but need to consider double and triple cropping</a:t>
            </a:r>
          </a:p>
          <a:p>
            <a:pPr marL="285750" indent="-285750">
              <a:buFont typeface="Arial" panose="020B0604020202020204" pitchFamily="34" charset="0"/>
              <a:buChar char="•"/>
            </a:pPr>
            <a:r>
              <a:rPr lang="en-US" sz="1600" dirty="0"/>
              <a:t>Temporal principle component analysis might help highlight the most common timing scenarios that would help in choosing whether to use days after planting or data acquisition date in getting input data</a:t>
            </a:r>
          </a:p>
        </p:txBody>
      </p:sp>
    </p:spTree>
    <p:extLst>
      <p:ext uri="{BB962C8B-B14F-4D97-AF65-F5344CB8AC3E}">
        <p14:creationId xmlns:p14="http://schemas.microsoft.com/office/powerpoint/2010/main" val="310708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C24FDA-3BB5-4E06-A61F-C9AB196DF562}"/>
              </a:ext>
            </a:extLst>
          </p:cNvPr>
          <p:cNvPicPr>
            <a:picLocks noChangeAspect="1"/>
          </p:cNvPicPr>
          <p:nvPr/>
        </p:nvPicPr>
        <p:blipFill>
          <a:blip r:embed="rId2"/>
          <a:stretch>
            <a:fillRect/>
          </a:stretch>
        </p:blipFill>
        <p:spPr>
          <a:xfrm>
            <a:off x="0" y="0"/>
            <a:ext cx="10279063" cy="6343650"/>
          </a:xfrm>
          <a:prstGeom prst="rect">
            <a:avLst/>
          </a:prstGeom>
        </p:spPr>
      </p:pic>
      <p:sp>
        <p:nvSpPr>
          <p:cNvPr id="3" name="TextBox 2">
            <a:extLst>
              <a:ext uri="{FF2B5EF4-FFF2-40B4-BE49-F238E27FC236}">
                <a16:creationId xmlns:a16="http://schemas.microsoft.com/office/drawing/2014/main" id="{87CBEC1E-FA27-4A51-899E-197B816B3D2B}"/>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B4B8FB62-B43A-4631-B6D6-F82B04732900}"/>
              </a:ext>
            </a:extLst>
          </p:cNvPr>
          <p:cNvSpPr/>
          <p:nvPr/>
        </p:nvSpPr>
        <p:spPr>
          <a:xfrm>
            <a:off x="1204504"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CB94B5E-4D04-4476-A7D8-1D62ACCB295E}"/>
              </a:ext>
            </a:extLst>
          </p:cNvPr>
          <p:cNvSpPr/>
          <p:nvPr/>
        </p:nvSpPr>
        <p:spPr>
          <a:xfrm>
            <a:off x="7485561"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D7DFD16-8056-4BA8-8028-641FFC1D6C83}"/>
              </a:ext>
            </a:extLst>
          </p:cNvPr>
          <p:cNvSpPr/>
          <p:nvPr/>
        </p:nvSpPr>
        <p:spPr>
          <a:xfrm>
            <a:off x="1157151" y="2531745"/>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993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5F345-433F-4ACE-B62F-CA865FFC5385}"/>
              </a:ext>
            </a:extLst>
          </p:cNvPr>
          <p:cNvPicPr>
            <a:picLocks noChangeAspect="1"/>
          </p:cNvPicPr>
          <p:nvPr/>
        </p:nvPicPr>
        <p:blipFill>
          <a:blip r:embed="rId2"/>
          <a:stretch>
            <a:fillRect/>
          </a:stretch>
        </p:blipFill>
        <p:spPr>
          <a:xfrm>
            <a:off x="0" y="0"/>
            <a:ext cx="10515600" cy="6489627"/>
          </a:xfrm>
          <a:prstGeom prst="rect">
            <a:avLst/>
          </a:prstGeom>
        </p:spPr>
      </p:pic>
      <p:sp>
        <p:nvSpPr>
          <p:cNvPr id="3" name="TextBox 2">
            <a:extLst>
              <a:ext uri="{FF2B5EF4-FFF2-40B4-BE49-F238E27FC236}">
                <a16:creationId xmlns:a16="http://schemas.microsoft.com/office/drawing/2014/main" id="{51C1A155-4FE8-4346-AA72-F9709F13B0B7}"/>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5D35E106-4ED1-4597-9DE1-01DBD2FF5C54}"/>
              </a:ext>
            </a:extLst>
          </p:cNvPr>
          <p:cNvSpPr/>
          <p:nvPr/>
        </p:nvSpPr>
        <p:spPr>
          <a:xfrm>
            <a:off x="551524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EBE28CF-E450-4DD2-B1B8-F29C42736EE0}"/>
              </a:ext>
            </a:extLst>
          </p:cNvPr>
          <p:cNvSpPr/>
          <p:nvPr/>
        </p:nvSpPr>
        <p:spPr>
          <a:xfrm>
            <a:off x="334898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DC1C7EB-076E-4F1B-8B66-9A8B8DE4A7B1}"/>
              </a:ext>
            </a:extLst>
          </p:cNvPr>
          <p:cNvSpPr/>
          <p:nvPr/>
        </p:nvSpPr>
        <p:spPr>
          <a:xfrm>
            <a:off x="1219200" y="445530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375BF01-448F-4164-9B7E-A1C45886AF1F}"/>
              </a:ext>
            </a:extLst>
          </p:cNvPr>
          <p:cNvSpPr/>
          <p:nvPr/>
        </p:nvSpPr>
        <p:spPr>
          <a:xfrm>
            <a:off x="768150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9687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08BAA3-47C5-42EB-8179-9A491B382838}"/>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20A859BE-289F-4E1E-A40A-79FFC4F5A771}"/>
              </a:ext>
            </a:extLst>
          </p:cNvPr>
          <p:cNvPicPr>
            <a:picLocks noChangeAspect="1"/>
          </p:cNvPicPr>
          <p:nvPr/>
        </p:nvPicPr>
        <p:blipFill>
          <a:blip r:embed="rId2"/>
          <a:stretch>
            <a:fillRect/>
          </a:stretch>
        </p:blipFill>
        <p:spPr>
          <a:xfrm>
            <a:off x="413427" y="0"/>
            <a:ext cx="9683750" cy="5976257"/>
          </a:xfrm>
          <a:prstGeom prst="rect">
            <a:avLst/>
          </a:prstGeom>
        </p:spPr>
      </p:pic>
      <p:sp>
        <p:nvSpPr>
          <p:cNvPr id="4" name="Oval 3">
            <a:extLst>
              <a:ext uri="{FF2B5EF4-FFF2-40B4-BE49-F238E27FC236}">
                <a16:creationId xmlns:a16="http://schemas.microsoft.com/office/drawing/2014/main" id="{7AB9B79D-DADF-49D1-A545-1E38FA63CC40}"/>
              </a:ext>
            </a:extLst>
          </p:cNvPr>
          <p:cNvSpPr/>
          <p:nvPr/>
        </p:nvSpPr>
        <p:spPr>
          <a:xfrm>
            <a:off x="1509306" y="67796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E3279C1-F29A-415C-BD7B-821E0702F2F5}"/>
              </a:ext>
            </a:extLst>
          </p:cNvPr>
          <p:cNvSpPr/>
          <p:nvPr/>
        </p:nvSpPr>
        <p:spPr>
          <a:xfrm>
            <a:off x="54717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9EB4B0-A9D5-498D-8E6E-9F9CD9001F4D}"/>
              </a:ext>
            </a:extLst>
          </p:cNvPr>
          <p:cNvSpPr/>
          <p:nvPr/>
        </p:nvSpPr>
        <p:spPr>
          <a:xfrm>
            <a:off x="34905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2BDCC2-02D9-4301-9804-C94E68798819}"/>
              </a:ext>
            </a:extLst>
          </p:cNvPr>
          <p:cNvSpPr/>
          <p:nvPr/>
        </p:nvSpPr>
        <p:spPr>
          <a:xfrm>
            <a:off x="74529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1F39BB-ECD9-44DD-A078-A1C4C171CF5A}"/>
              </a:ext>
            </a:extLst>
          </p:cNvPr>
          <p:cNvSpPr/>
          <p:nvPr/>
        </p:nvSpPr>
        <p:spPr>
          <a:xfrm>
            <a:off x="1509306" y="404621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88230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B5AF6-A232-4002-8A72-7B0DAA8B823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D199BB31-0F7C-47F1-B8F1-D63B9498D187}"/>
              </a:ext>
            </a:extLst>
          </p:cNvPr>
          <p:cNvPicPr>
            <a:picLocks noChangeAspect="1"/>
          </p:cNvPicPr>
          <p:nvPr/>
        </p:nvPicPr>
        <p:blipFill>
          <a:blip r:embed="rId2"/>
          <a:stretch>
            <a:fillRect/>
          </a:stretch>
        </p:blipFill>
        <p:spPr>
          <a:xfrm>
            <a:off x="0" y="0"/>
            <a:ext cx="10406944" cy="6422571"/>
          </a:xfrm>
          <a:prstGeom prst="rect">
            <a:avLst/>
          </a:prstGeom>
        </p:spPr>
      </p:pic>
      <p:sp>
        <p:nvSpPr>
          <p:cNvPr id="4" name="Oval 3">
            <a:extLst>
              <a:ext uri="{FF2B5EF4-FFF2-40B4-BE49-F238E27FC236}">
                <a16:creationId xmlns:a16="http://schemas.microsoft.com/office/drawing/2014/main" id="{C3234F8A-3B2E-434A-8BE6-ED6CDC124B93}"/>
              </a:ext>
            </a:extLst>
          </p:cNvPr>
          <p:cNvSpPr/>
          <p:nvPr/>
        </p:nvSpPr>
        <p:spPr>
          <a:xfrm>
            <a:off x="1193620"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793399E-9875-44BE-BEAD-5A431A395782}"/>
              </a:ext>
            </a:extLst>
          </p:cNvPr>
          <p:cNvSpPr/>
          <p:nvPr/>
        </p:nvSpPr>
        <p:spPr>
          <a:xfrm>
            <a:off x="7561763"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75932B8-74AF-40EA-9522-2FA799848200}"/>
              </a:ext>
            </a:extLst>
          </p:cNvPr>
          <p:cNvSpPr/>
          <p:nvPr/>
        </p:nvSpPr>
        <p:spPr>
          <a:xfrm>
            <a:off x="1193620" y="2663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02120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B87143-20BC-44F4-95D9-CB2258ED7E66}"/>
              </a:ext>
            </a:extLst>
          </p:cNvPr>
          <p:cNvPicPr>
            <a:picLocks noChangeAspect="1"/>
          </p:cNvPicPr>
          <p:nvPr/>
        </p:nvPicPr>
        <p:blipFill>
          <a:blip r:embed="rId2"/>
          <a:stretch>
            <a:fillRect/>
          </a:stretch>
        </p:blipFill>
        <p:spPr>
          <a:xfrm>
            <a:off x="-1" y="0"/>
            <a:ext cx="9710057" cy="5992492"/>
          </a:xfrm>
          <a:prstGeom prst="rect">
            <a:avLst/>
          </a:prstGeom>
        </p:spPr>
      </p:pic>
      <p:sp>
        <p:nvSpPr>
          <p:cNvPr id="3" name="Oval 2">
            <a:extLst>
              <a:ext uri="{FF2B5EF4-FFF2-40B4-BE49-F238E27FC236}">
                <a16:creationId xmlns:a16="http://schemas.microsoft.com/office/drawing/2014/main" id="{4F60DFE1-EA0D-476A-965C-DDA51D091049}"/>
              </a:ext>
            </a:extLst>
          </p:cNvPr>
          <p:cNvSpPr/>
          <p:nvPr/>
        </p:nvSpPr>
        <p:spPr>
          <a:xfrm>
            <a:off x="1095649"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733B2E0-59A6-4389-BE04-01FCC1F3D13B}"/>
              </a:ext>
            </a:extLst>
          </p:cNvPr>
          <p:cNvSpPr/>
          <p:nvPr/>
        </p:nvSpPr>
        <p:spPr>
          <a:xfrm>
            <a:off x="7061020"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7451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DC99A-F7F0-479F-BAFA-BEE0C75E3348}"/>
              </a:ext>
            </a:extLst>
          </p:cNvPr>
          <p:cNvPicPr>
            <a:picLocks noChangeAspect="1"/>
          </p:cNvPicPr>
          <p:nvPr/>
        </p:nvPicPr>
        <p:blipFill>
          <a:blip r:embed="rId2"/>
          <a:stretch>
            <a:fillRect/>
          </a:stretch>
        </p:blipFill>
        <p:spPr>
          <a:xfrm>
            <a:off x="-1" y="0"/>
            <a:ext cx="9339943" cy="5764079"/>
          </a:xfrm>
          <a:prstGeom prst="rect">
            <a:avLst/>
          </a:prstGeom>
        </p:spPr>
      </p:pic>
      <p:sp>
        <p:nvSpPr>
          <p:cNvPr id="3" name="Oval 2">
            <a:extLst>
              <a:ext uri="{FF2B5EF4-FFF2-40B4-BE49-F238E27FC236}">
                <a16:creationId xmlns:a16="http://schemas.microsoft.com/office/drawing/2014/main" id="{F9E69AA6-9C97-4CBD-96E2-65C0F1C3FC48}"/>
              </a:ext>
            </a:extLst>
          </p:cNvPr>
          <p:cNvSpPr/>
          <p:nvPr/>
        </p:nvSpPr>
        <p:spPr>
          <a:xfrm>
            <a:off x="1062992"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DED1545-974F-45C6-B673-076893AC45B2}"/>
              </a:ext>
            </a:extLst>
          </p:cNvPr>
          <p:cNvSpPr/>
          <p:nvPr/>
        </p:nvSpPr>
        <p:spPr>
          <a:xfrm>
            <a:off x="293533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B925C37-39BA-4947-B4CD-AC2218640BE1}"/>
              </a:ext>
            </a:extLst>
          </p:cNvPr>
          <p:cNvSpPr/>
          <p:nvPr/>
        </p:nvSpPr>
        <p:spPr>
          <a:xfrm>
            <a:off x="4872992"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149D2CE-A2BF-4B39-A449-E7A5A7A39255}"/>
              </a:ext>
            </a:extLst>
          </p:cNvPr>
          <p:cNvSpPr/>
          <p:nvPr/>
        </p:nvSpPr>
        <p:spPr>
          <a:xfrm>
            <a:off x="6788877"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FB0EA5-775E-4062-BD23-7CA1589AEE85}"/>
              </a:ext>
            </a:extLst>
          </p:cNvPr>
          <p:cNvSpPr/>
          <p:nvPr/>
        </p:nvSpPr>
        <p:spPr>
          <a:xfrm>
            <a:off x="67888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F7C96-88C1-4BC5-B69E-609B183F3EEA}"/>
              </a:ext>
            </a:extLst>
          </p:cNvPr>
          <p:cNvSpPr/>
          <p:nvPr/>
        </p:nvSpPr>
        <p:spPr>
          <a:xfrm>
            <a:off x="38932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3F60AE3-5BC2-42E8-9485-78B507C1F356}"/>
              </a:ext>
            </a:extLst>
          </p:cNvPr>
          <p:cNvSpPr/>
          <p:nvPr/>
        </p:nvSpPr>
        <p:spPr>
          <a:xfrm>
            <a:off x="761292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F2061E1-9185-48E5-A6D9-138824C8C217}"/>
              </a:ext>
            </a:extLst>
          </p:cNvPr>
          <p:cNvSpPr/>
          <p:nvPr/>
        </p:nvSpPr>
        <p:spPr>
          <a:xfrm>
            <a:off x="8013791"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0562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2356325" y="840035"/>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2850731" y="177305"/>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6282999" y="596134"/>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5141955" y="2168580"/>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8580610" y="3255922"/>
            <a:ext cx="3438655" cy="461665"/>
          </a:xfrm>
          <a:prstGeom prst="rect">
            <a:avLst/>
          </a:prstGeom>
          <a:noFill/>
        </p:spPr>
        <p:txBody>
          <a:bodyPr wrap="square" rtlCol="0">
            <a:spAutoFit/>
          </a:bodyPr>
          <a:lstStyle/>
          <a:p>
            <a:r>
              <a:rPr lang="en-US" sz="1200" dirty="0">
                <a:solidFill>
                  <a:schemeClr val="accent1"/>
                </a:solidFill>
              </a:rPr>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8837654" y="550480"/>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5141956" y="1870502"/>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9071296" y="4018025"/>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4269016" y="2305278"/>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4879813" y="4123929"/>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4470350" y="2433943"/>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6085182" y="5974972"/>
            <a:ext cx="2310750" cy="738664"/>
          </a:xfrm>
          <a:prstGeom prst="rect">
            <a:avLst/>
          </a:prstGeom>
        </p:spPr>
        <p:txBody>
          <a:bodyPr wrap="square">
            <a:spAutoFit/>
          </a:bodyPr>
          <a:lstStyle/>
          <a:p>
            <a:r>
              <a:rPr lang="en-US" sz="1400" dirty="0">
                <a:solidFill>
                  <a:schemeClr val="accent1"/>
                </a:solidFill>
              </a:rPr>
              <a:t>Planting estimate was probably better than validation data</a:t>
            </a:r>
          </a:p>
        </p:txBody>
      </p:sp>
      <p:sp>
        <p:nvSpPr>
          <p:cNvPr id="15" name="TextBox 14">
            <a:extLst>
              <a:ext uri="{FF2B5EF4-FFF2-40B4-BE49-F238E27FC236}">
                <a16:creationId xmlns:a16="http://schemas.microsoft.com/office/drawing/2014/main" id="{D1E59784-281B-491A-9FFC-CB778281A243}"/>
              </a:ext>
            </a:extLst>
          </p:cNvPr>
          <p:cNvSpPr txBox="1"/>
          <p:nvPr/>
        </p:nvSpPr>
        <p:spPr>
          <a:xfrm>
            <a:off x="428308" y="177305"/>
            <a:ext cx="1700083" cy="523220"/>
          </a:xfrm>
          <a:prstGeom prst="rect">
            <a:avLst/>
          </a:prstGeom>
          <a:noFill/>
        </p:spPr>
        <p:txBody>
          <a:bodyPr wrap="square" rtlCol="0">
            <a:spAutoFit/>
          </a:bodyPr>
          <a:lstStyle/>
          <a:p>
            <a:r>
              <a:rPr lang="en-US" sz="1400" dirty="0"/>
              <a:t>Poly1, 2018 before QA masking</a:t>
            </a:r>
          </a:p>
        </p:txBody>
      </p:sp>
      <p:pic>
        <p:nvPicPr>
          <p:cNvPr id="17" name="Picture 16">
            <a:extLst>
              <a:ext uri="{FF2B5EF4-FFF2-40B4-BE49-F238E27FC236}">
                <a16:creationId xmlns:a16="http://schemas.microsoft.com/office/drawing/2014/main" id="{FED0B334-57D7-4630-B52C-A1CE633AC6D8}"/>
              </a:ext>
            </a:extLst>
          </p:cNvPr>
          <p:cNvPicPr>
            <a:picLocks noChangeAspect="1"/>
          </p:cNvPicPr>
          <p:nvPr/>
        </p:nvPicPr>
        <p:blipFill rotWithShape="1">
          <a:blip r:embed="rId7"/>
          <a:srcRect l="43899" t="33762" r="27064" b="10459"/>
          <a:stretch/>
        </p:blipFill>
        <p:spPr>
          <a:xfrm>
            <a:off x="24435" y="855471"/>
            <a:ext cx="2170298" cy="2345157"/>
          </a:xfrm>
          <a:prstGeom prst="rect">
            <a:avLst/>
          </a:prstGeom>
        </p:spPr>
      </p:pic>
      <p:cxnSp>
        <p:nvCxnSpPr>
          <p:cNvPr id="5" name="Straight Connector 4">
            <a:extLst>
              <a:ext uri="{FF2B5EF4-FFF2-40B4-BE49-F238E27FC236}">
                <a16:creationId xmlns:a16="http://schemas.microsoft.com/office/drawing/2014/main" id="{3EA5BEE1-C29A-44A4-9B0D-F80EA0F0BE86}"/>
              </a:ext>
            </a:extLst>
          </p:cNvPr>
          <p:cNvCxnSpPr/>
          <p:nvPr/>
        </p:nvCxnSpPr>
        <p:spPr>
          <a:xfrm>
            <a:off x="2289983" y="0"/>
            <a:ext cx="0" cy="6858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63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888E1-BBF2-4BE0-8BD7-64503843EE05}"/>
              </a:ext>
            </a:extLst>
          </p:cNvPr>
          <p:cNvPicPr>
            <a:picLocks noChangeAspect="1"/>
          </p:cNvPicPr>
          <p:nvPr/>
        </p:nvPicPr>
        <p:blipFill>
          <a:blip r:embed="rId2"/>
          <a:stretch>
            <a:fillRect/>
          </a:stretch>
        </p:blipFill>
        <p:spPr>
          <a:xfrm>
            <a:off x="-1" y="0"/>
            <a:ext cx="9122229" cy="5629718"/>
          </a:xfrm>
          <a:prstGeom prst="rect">
            <a:avLst/>
          </a:prstGeom>
        </p:spPr>
      </p:pic>
      <p:sp>
        <p:nvSpPr>
          <p:cNvPr id="3" name="Oval 2">
            <a:extLst>
              <a:ext uri="{FF2B5EF4-FFF2-40B4-BE49-F238E27FC236}">
                <a16:creationId xmlns:a16="http://schemas.microsoft.com/office/drawing/2014/main" id="{1464B08F-F2F7-4333-970E-8CE5A024F9EE}"/>
              </a:ext>
            </a:extLst>
          </p:cNvPr>
          <p:cNvSpPr/>
          <p:nvPr/>
        </p:nvSpPr>
        <p:spPr>
          <a:xfrm>
            <a:off x="1008563" y="58820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C9267788-1D7D-4A14-B787-97576BE9F8AE}"/>
              </a:ext>
            </a:extLst>
          </p:cNvPr>
          <p:cNvSpPr/>
          <p:nvPr/>
        </p:nvSpPr>
        <p:spPr>
          <a:xfrm>
            <a:off x="2837363"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ABD75C8-C80F-47DE-8121-B5E28ADD5C84}"/>
              </a:ext>
            </a:extLst>
          </p:cNvPr>
          <p:cNvSpPr/>
          <p:nvPr/>
        </p:nvSpPr>
        <p:spPr>
          <a:xfrm>
            <a:off x="3708221"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F109A0-7B03-49E2-A097-6E1E150A0E54}"/>
              </a:ext>
            </a:extLst>
          </p:cNvPr>
          <p:cNvSpPr/>
          <p:nvPr/>
        </p:nvSpPr>
        <p:spPr>
          <a:xfrm>
            <a:off x="475324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BB80F5A-1BDE-44C6-B9EA-CAD0CE0F4123}"/>
              </a:ext>
            </a:extLst>
          </p:cNvPr>
          <p:cNvSpPr/>
          <p:nvPr/>
        </p:nvSpPr>
        <p:spPr>
          <a:xfrm>
            <a:off x="5569677"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C24ADA8-B204-4B3D-8639-DFCB04C43DAA}"/>
              </a:ext>
            </a:extLst>
          </p:cNvPr>
          <p:cNvSpPr/>
          <p:nvPr/>
        </p:nvSpPr>
        <p:spPr>
          <a:xfrm>
            <a:off x="6636478"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2310635-A880-44A5-9D50-10E8B5827C5F}"/>
              </a:ext>
            </a:extLst>
          </p:cNvPr>
          <p:cNvSpPr/>
          <p:nvPr/>
        </p:nvSpPr>
        <p:spPr>
          <a:xfrm>
            <a:off x="747467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0184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7F350-E659-4A5D-98D4-6812E56D167C}"/>
              </a:ext>
            </a:extLst>
          </p:cNvPr>
          <p:cNvPicPr>
            <a:picLocks noChangeAspect="1"/>
          </p:cNvPicPr>
          <p:nvPr/>
        </p:nvPicPr>
        <p:blipFill>
          <a:blip r:embed="rId2"/>
          <a:stretch>
            <a:fillRect/>
          </a:stretch>
        </p:blipFill>
        <p:spPr>
          <a:xfrm>
            <a:off x="0" y="0"/>
            <a:ext cx="10036629" cy="6194034"/>
          </a:xfrm>
          <a:prstGeom prst="rect">
            <a:avLst/>
          </a:prstGeom>
        </p:spPr>
      </p:pic>
      <p:sp>
        <p:nvSpPr>
          <p:cNvPr id="3" name="Oval 2">
            <a:extLst>
              <a:ext uri="{FF2B5EF4-FFF2-40B4-BE49-F238E27FC236}">
                <a16:creationId xmlns:a16="http://schemas.microsoft.com/office/drawing/2014/main" id="{37D32914-1968-426A-B6EE-9FA88E26FF3A}"/>
              </a:ext>
            </a:extLst>
          </p:cNvPr>
          <p:cNvSpPr/>
          <p:nvPr/>
        </p:nvSpPr>
        <p:spPr>
          <a:xfrm>
            <a:off x="1139192"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17573219-8F17-47E8-AB31-67AA0D55D87E}"/>
              </a:ext>
            </a:extLst>
          </p:cNvPr>
          <p:cNvSpPr/>
          <p:nvPr/>
        </p:nvSpPr>
        <p:spPr>
          <a:xfrm>
            <a:off x="7300506"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3AF4090-8207-4565-A2BE-E156969D4ED4}"/>
              </a:ext>
            </a:extLst>
          </p:cNvPr>
          <p:cNvSpPr/>
          <p:nvPr/>
        </p:nvSpPr>
        <p:spPr>
          <a:xfrm>
            <a:off x="1139192" y="24569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94743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046DB-9C29-4081-A7BE-4EF06C963637}"/>
              </a:ext>
            </a:extLst>
          </p:cNvPr>
          <p:cNvPicPr>
            <a:picLocks noChangeAspect="1"/>
          </p:cNvPicPr>
          <p:nvPr/>
        </p:nvPicPr>
        <p:blipFill>
          <a:blip r:embed="rId2"/>
          <a:stretch>
            <a:fillRect/>
          </a:stretch>
        </p:blipFill>
        <p:spPr>
          <a:xfrm>
            <a:off x="0" y="0"/>
            <a:ext cx="9437914" cy="5824541"/>
          </a:xfrm>
          <a:prstGeom prst="rect">
            <a:avLst/>
          </a:prstGeom>
        </p:spPr>
      </p:pic>
      <p:sp>
        <p:nvSpPr>
          <p:cNvPr id="3" name="Oval 2">
            <a:extLst>
              <a:ext uri="{FF2B5EF4-FFF2-40B4-BE49-F238E27FC236}">
                <a16:creationId xmlns:a16="http://schemas.microsoft.com/office/drawing/2014/main" id="{35B18096-2D04-4357-A589-1BC5A75B6854}"/>
              </a:ext>
            </a:extLst>
          </p:cNvPr>
          <p:cNvSpPr/>
          <p:nvPr/>
        </p:nvSpPr>
        <p:spPr>
          <a:xfrm>
            <a:off x="4905649"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25520AA-42EB-4F0D-8EEB-0C147E3E8A27}"/>
              </a:ext>
            </a:extLst>
          </p:cNvPr>
          <p:cNvSpPr/>
          <p:nvPr/>
        </p:nvSpPr>
        <p:spPr>
          <a:xfrm>
            <a:off x="6829153"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38AF076-6464-474E-83AE-9942FD8D7434}"/>
              </a:ext>
            </a:extLst>
          </p:cNvPr>
          <p:cNvSpPr/>
          <p:nvPr/>
        </p:nvSpPr>
        <p:spPr>
          <a:xfrm>
            <a:off x="1019449" y="3959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3554A23-FBCF-4A55-B907-AF1E81A0D8BF}"/>
              </a:ext>
            </a:extLst>
          </p:cNvPr>
          <p:cNvSpPr/>
          <p:nvPr/>
        </p:nvSpPr>
        <p:spPr>
          <a:xfrm>
            <a:off x="1019449" y="69940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34327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FA8F7-79F3-4559-9742-2815FEA3E13E}"/>
              </a:ext>
            </a:extLst>
          </p:cNvPr>
          <p:cNvPicPr>
            <a:picLocks noChangeAspect="1"/>
          </p:cNvPicPr>
          <p:nvPr/>
        </p:nvPicPr>
        <p:blipFill>
          <a:blip r:embed="rId2"/>
          <a:stretch>
            <a:fillRect/>
          </a:stretch>
        </p:blipFill>
        <p:spPr>
          <a:xfrm>
            <a:off x="0" y="0"/>
            <a:ext cx="10054167" cy="6204857"/>
          </a:xfrm>
          <a:prstGeom prst="rect">
            <a:avLst/>
          </a:prstGeom>
        </p:spPr>
      </p:pic>
      <p:sp>
        <p:nvSpPr>
          <p:cNvPr id="3" name="Oval 2">
            <a:extLst>
              <a:ext uri="{FF2B5EF4-FFF2-40B4-BE49-F238E27FC236}">
                <a16:creationId xmlns:a16="http://schemas.microsoft.com/office/drawing/2014/main" id="{544EDE80-8F8B-4026-8F97-CBD67A8CD223}"/>
              </a:ext>
            </a:extLst>
          </p:cNvPr>
          <p:cNvSpPr/>
          <p:nvPr/>
        </p:nvSpPr>
        <p:spPr>
          <a:xfrm>
            <a:off x="1117420"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2C14A4-8335-4F08-B34F-625602DA87EB}"/>
              </a:ext>
            </a:extLst>
          </p:cNvPr>
          <p:cNvSpPr/>
          <p:nvPr/>
        </p:nvSpPr>
        <p:spPr>
          <a:xfrm>
            <a:off x="2053592"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47388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372D1-BF4C-4A7B-832B-2E1AB1F4B006}"/>
              </a:ext>
            </a:extLst>
          </p:cNvPr>
          <p:cNvPicPr>
            <a:picLocks noChangeAspect="1"/>
          </p:cNvPicPr>
          <p:nvPr/>
        </p:nvPicPr>
        <p:blipFill>
          <a:blip r:embed="rId2"/>
          <a:stretch>
            <a:fillRect/>
          </a:stretch>
        </p:blipFill>
        <p:spPr>
          <a:xfrm>
            <a:off x="0" y="0"/>
            <a:ext cx="9655860" cy="5959044"/>
          </a:xfrm>
          <a:prstGeom prst="rect">
            <a:avLst/>
          </a:prstGeom>
        </p:spPr>
      </p:pic>
      <p:sp>
        <p:nvSpPr>
          <p:cNvPr id="4" name="TextBox 3">
            <a:extLst>
              <a:ext uri="{FF2B5EF4-FFF2-40B4-BE49-F238E27FC236}">
                <a16:creationId xmlns:a16="http://schemas.microsoft.com/office/drawing/2014/main" id="{D035E8DA-E794-4D07-9227-599663DB598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6" name="TextBox 5">
            <a:extLst>
              <a:ext uri="{FF2B5EF4-FFF2-40B4-BE49-F238E27FC236}">
                <a16:creationId xmlns:a16="http://schemas.microsoft.com/office/drawing/2014/main" id="{68F8A6EB-CBE3-4E2B-8FC7-42659A181A99}"/>
              </a:ext>
            </a:extLst>
          </p:cNvPr>
          <p:cNvSpPr txBox="1"/>
          <p:nvPr/>
        </p:nvSpPr>
        <p:spPr>
          <a:xfrm>
            <a:off x="844747" y="5541193"/>
            <a:ext cx="1229824" cy="338554"/>
          </a:xfrm>
          <a:prstGeom prst="rect">
            <a:avLst/>
          </a:prstGeom>
          <a:noFill/>
        </p:spPr>
        <p:txBody>
          <a:bodyPr wrap="none" rtlCol="0">
            <a:spAutoFit/>
          </a:bodyPr>
          <a:lstStyle/>
          <a:p>
            <a:r>
              <a:rPr lang="en-US" sz="1600" dirty="0"/>
              <a:t>R    N    B    G</a:t>
            </a:r>
          </a:p>
        </p:txBody>
      </p:sp>
      <p:sp>
        <p:nvSpPr>
          <p:cNvPr id="7" name="Oval 6">
            <a:extLst>
              <a:ext uri="{FF2B5EF4-FFF2-40B4-BE49-F238E27FC236}">
                <a16:creationId xmlns:a16="http://schemas.microsoft.com/office/drawing/2014/main" id="{B45D17C3-7373-49F9-AEE5-DE6E9BAB670F}"/>
              </a:ext>
            </a:extLst>
          </p:cNvPr>
          <p:cNvSpPr/>
          <p:nvPr/>
        </p:nvSpPr>
        <p:spPr>
          <a:xfrm>
            <a:off x="1062990" y="52578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055C70-BF52-4C6D-AEC6-21CD6AC86ECB}"/>
              </a:ext>
            </a:extLst>
          </p:cNvPr>
          <p:cNvSpPr txBox="1"/>
          <p:nvPr/>
        </p:nvSpPr>
        <p:spPr>
          <a:xfrm>
            <a:off x="8974214" y="483457"/>
            <a:ext cx="2663230" cy="830997"/>
          </a:xfrm>
          <a:prstGeom prst="rect">
            <a:avLst/>
          </a:prstGeom>
          <a:noFill/>
        </p:spPr>
        <p:txBody>
          <a:bodyPr wrap="none" rtlCol="0">
            <a:spAutoFit/>
          </a:bodyPr>
          <a:lstStyle/>
          <a:p>
            <a:r>
              <a:rPr lang="en-US" sz="1600" dirty="0"/>
              <a:t>Panels = months</a:t>
            </a:r>
          </a:p>
          <a:p>
            <a:r>
              <a:rPr lang="en-US" sz="1600" dirty="0"/>
              <a:t>Class 2 = </a:t>
            </a:r>
            <a:r>
              <a:rPr lang="en-US" sz="1600" dirty="0" err="1"/>
              <a:t>nonsoy</a:t>
            </a:r>
            <a:r>
              <a:rPr lang="en-US" sz="1600" dirty="0"/>
              <a:t> </a:t>
            </a:r>
            <a:r>
              <a:rPr lang="en-US" sz="1600" dirty="0" err="1"/>
              <a:t>agri</a:t>
            </a:r>
            <a:endParaRPr lang="en-US" sz="1600" dirty="0"/>
          </a:p>
          <a:p>
            <a:r>
              <a:rPr lang="en-US" sz="1600" dirty="0"/>
              <a:t>Class 0 and 1 = soy, SC and DC</a:t>
            </a:r>
          </a:p>
        </p:txBody>
      </p:sp>
      <p:sp>
        <p:nvSpPr>
          <p:cNvPr id="9" name="Oval 8">
            <a:extLst>
              <a:ext uri="{FF2B5EF4-FFF2-40B4-BE49-F238E27FC236}">
                <a16:creationId xmlns:a16="http://schemas.microsoft.com/office/drawing/2014/main" id="{E8D35B42-B25D-4CE2-90D8-3815272911AC}"/>
              </a:ext>
            </a:extLst>
          </p:cNvPr>
          <p:cNvSpPr/>
          <p:nvPr/>
        </p:nvSpPr>
        <p:spPr>
          <a:xfrm>
            <a:off x="5018602" y="5791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B7CEBDD-DD01-45FB-8A3E-B64B31D17367}"/>
              </a:ext>
            </a:extLst>
          </p:cNvPr>
          <p:cNvSpPr/>
          <p:nvPr/>
        </p:nvSpPr>
        <p:spPr>
          <a:xfrm>
            <a:off x="5018602" y="220472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EDCD1E-01EA-45DB-A614-0B2474AF75E0}"/>
              </a:ext>
            </a:extLst>
          </p:cNvPr>
          <p:cNvSpPr/>
          <p:nvPr/>
        </p:nvSpPr>
        <p:spPr>
          <a:xfrm>
            <a:off x="7021573" y="2259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7510B01-AAB8-4F30-B68C-CAE30004DA02}"/>
              </a:ext>
            </a:extLst>
          </p:cNvPr>
          <p:cNvSpPr/>
          <p:nvPr/>
        </p:nvSpPr>
        <p:spPr>
          <a:xfrm>
            <a:off x="1062990" y="402092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B09250B-25B2-48A1-97E7-00D4E8B40DE9}"/>
              </a:ext>
            </a:extLst>
          </p:cNvPr>
          <p:cNvSpPr/>
          <p:nvPr/>
        </p:nvSpPr>
        <p:spPr>
          <a:xfrm>
            <a:off x="3065961" y="23317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6422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35E8DA-E794-4D07-9227-599663DB598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pic>
        <p:nvPicPr>
          <p:cNvPr id="2" name="Picture 1">
            <a:extLst>
              <a:ext uri="{FF2B5EF4-FFF2-40B4-BE49-F238E27FC236}">
                <a16:creationId xmlns:a16="http://schemas.microsoft.com/office/drawing/2014/main" id="{B5CAEE0C-3734-4072-85A4-824266A1A3BC}"/>
              </a:ext>
            </a:extLst>
          </p:cNvPr>
          <p:cNvPicPr>
            <a:picLocks noChangeAspect="1"/>
          </p:cNvPicPr>
          <p:nvPr/>
        </p:nvPicPr>
        <p:blipFill>
          <a:blip r:embed="rId2"/>
          <a:stretch>
            <a:fillRect/>
          </a:stretch>
        </p:blipFill>
        <p:spPr>
          <a:xfrm>
            <a:off x="115883" y="0"/>
            <a:ext cx="9370009" cy="5782634"/>
          </a:xfrm>
          <a:prstGeom prst="rect">
            <a:avLst/>
          </a:prstGeom>
        </p:spPr>
      </p:pic>
      <p:sp>
        <p:nvSpPr>
          <p:cNvPr id="5" name="Oval 4">
            <a:extLst>
              <a:ext uri="{FF2B5EF4-FFF2-40B4-BE49-F238E27FC236}">
                <a16:creationId xmlns:a16="http://schemas.microsoft.com/office/drawing/2014/main" id="{F8B6DAA9-2316-4240-A50E-E06A505C95D5}"/>
              </a:ext>
            </a:extLst>
          </p:cNvPr>
          <p:cNvSpPr/>
          <p:nvPr/>
        </p:nvSpPr>
        <p:spPr>
          <a:xfrm>
            <a:off x="1154174" y="593636"/>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FF3E526-B095-4C94-A1C7-3BB0770BF6AA}"/>
              </a:ext>
            </a:extLst>
          </p:cNvPr>
          <p:cNvSpPr/>
          <p:nvPr/>
        </p:nvSpPr>
        <p:spPr>
          <a:xfrm>
            <a:off x="4996831"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BD88785-ADC0-4640-8FE2-7FC285D5FBA4}"/>
              </a:ext>
            </a:extLst>
          </p:cNvPr>
          <p:cNvSpPr/>
          <p:nvPr/>
        </p:nvSpPr>
        <p:spPr>
          <a:xfrm>
            <a:off x="6912717"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72FD4CA-DA1E-44CF-B5D8-B909F6CF5E2D}"/>
              </a:ext>
            </a:extLst>
          </p:cNvPr>
          <p:cNvSpPr/>
          <p:nvPr/>
        </p:nvSpPr>
        <p:spPr>
          <a:xfrm>
            <a:off x="1154174" y="387320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4486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DA35E-99A4-4102-BB53-EF5E64ED7F03}"/>
              </a:ext>
            </a:extLst>
          </p:cNvPr>
          <p:cNvPicPr>
            <a:picLocks noChangeAspect="1"/>
          </p:cNvPicPr>
          <p:nvPr/>
        </p:nvPicPr>
        <p:blipFill>
          <a:blip r:embed="rId2"/>
          <a:stretch>
            <a:fillRect/>
          </a:stretch>
        </p:blipFill>
        <p:spPr>
          <a:xfrm>
            <a:off x="0" y="0"/>
            <a:ext cx="9877778" cy="6096000"/>
          </a:xfrm>
          <a:prstGeom prst="rect">
            <a:avLst/>
          </a:prstGeom>
        </p:spPr>
      </p:pic>
      <p:sp>
        <p:nvSpPr>
          <p:cNvPr id="3" name="Oval 2">
            <a:extLst>
              <a:ext uri="{FF2B5EF4-FFF2-40B4-BE49-F238E27FC236}">
                <a16:creationId xmlns:a16="http://schemas.microsoft.com/office/drawing/2014/main" id="{6DA4BA10-C421-4132-BB54-3BACFC87B788}"/>
              </a:ext>
            </a:extLst>
          </p:cNvPr>
          <p:cNvSpPr/>
          <p:nvPr/>
        </p:nvSpPr>
        <p:spPr>
          <a:xfrm>
            <a:off x="7180763"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26AC6B7-E2F8-41E7-94AB-302EBB041046}"/>
              </a:ext>
            </a:extLst>
          </p:cNvPr>
          <p:cNvSpPr/>
          <p:nvPr/>
        </p:nvSpPr>
        <p:spPr>
          <a:xfrm>
            <a:off x="5177792"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B54AFC3-DF03-4360-AAB6-9484E7126399}"/>
              </a:ext>
            </a:extLst>
          </p:cNvPr>
          <p:cNvSpPr/>
          <p:nvPr/>
        </p:nvSpPr>
        <p:spPr>
          <a:xfrm>
            <a:off x="3174821"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DB13D4D-3B54-4C81-8CB4-58AD669266C7}"/>
              </a:ext>
            </a:extLst>
          </p:cNvPr>
          <p:cNvSpPr/>
          <p:nvPr/>
        </p:nvSpPr>
        <p:spPr>
          <a:xfrm>
            <a:off x="1117420" y="41550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9C11B27-F986-42CB-8046-FE2F6DCF8B50}"/>
              </a:ext>
            </a:extLst>
          </p:cNvPr>
          <p:cNvSpPr/>
          <p:nvPr/>
        </p:nvSpPr>
        <p:spPr>
          <a:xfrm>
            <a:off x="1117420" y="76200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D4BFE36-7DAB-42E9-80AF-7E75B8A2CFE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4051187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80E2B00-0287-4FF0-B98A-D1D322C70D5B}"/>
              </a:ext>
            </a:extLst>
          </p:cNvPr>
          <p:cNvPicPr>
            <a:picLocks noChangeAspect="1"/>
          </p:cNvPicPr>
          <p:nvPr/>
        </p:nvPicPr>
        <p:blipFill>
          <a:blip r:embed="rId2"/>
          <a:stretch>
            <a:fillRect/>
          </a:stretch>
        </p:blipFill>
        <p:spPr>
          <a:xfrm>
            <a:off x="-1" y="0"/>
            <a:ext cx="9648473" cy="5954486"/>
          </a:xfrm>
          <a:prstGeom prst="rect">
            <a:avLst/>
          </a:prstGeom>
        </p:spPr>
      </p:pic>
    </p:spTree>
    <p:extLst>
      <p:ext uri="{BB962C8B-B14F-4D97-AF65-F5344CB8AC3E}">
        <p14:creationId xmlns:p14="http://schemas.microsoft.com/office/powerpoint/2010/main" val="19920490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F743080-253C-47BD-8053-3F53E975E80B}"/>
              </a:ext>
            </a:extLst>
          </p:cNvPr>
          <p:cNvPicPr>
            <a:picLocks noChangeAspect="1"/>
          </p:cNvPicPr>
          <p:nvPr/>
        </p:nvPicPr>
        <p:blipFill>
          <a:blip r:embed="rId2"/>
          <a:stretch>
            <a:fillRect/>
          </a:stretch>
        </p:blipFill>
        <p:spPr>
          <a:xfrm>
            <a:off x="-1" y="0"/>
            <a:ext cx="9568543" cy="5905158"/>
          </a:xfrm>
          <a:prstGeom prst="rect">
            <a:avLst/>
          </a:prstGeom>
        </p:spPr>
      </p:pic>
      <p:sp>
        <p:nvSpPr>
          <p:cNvPr id="5" name="Oval 4">
            <a:extLst>
              <a:ext uri="{FF2B5EF4-FFF2-40B4-BE49-F238E27FC236}">
                <a16:creationId xmlns:a16="http://schemas.microsoft.com/office/drawing/2014/main" id="{73E5E15D-065C-4BDD-8EBF-A134262F9B3D}"/>
              </a:ext>
            </a:extLst>
          </p:cNvPr>
          <p:cNvSpPr/>
          <p:nvPr/>
        </p:nvSpPr>
        <p:spPr>
          <a:xfrm>
            <a:off x="794657" y="7075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0375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A9B298-B936-47E2-B2E3-FAE94A409D3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8F140940-06F2-44E7-B290-010DD0DA00F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7A800073-09DE-4230-B629-9661597B831E}"/>
              </a:ext>
            </a:extLst>
          </p:cNvPr>
          <p:cNvPicPr>
            <a:picLocks noChangeAspect="1"/>
          </p:cNvPicPr>
          <p:nvPr/>
        </p:nvPicPr>
        <p:blipFill>
          <a:blip r:embed="rId2"/>
          <a:stretch>
            <a:fillRect/>
          </a:stretch>
        </p:blipFill>
        <p:spPr>
          <a:xfrm>
            <a:off x="-1" y="0"/>
            <a:ext cx="9507361" cy="5867400"/>
          </a:xfrm>
          <a:prstGeom prst="rect">
            <a:avLst/>
          </a:prstGeom>
        </p:spPr>
      </p:pic>
      <p:sp>
        <p:nvSpPr>
          <p:cNvPr id="5" name="Oval 4">
            <a:extLst>
              <a:ext uri="{FF2B5EF4-FFF2-40B4-BE49-F238E27FC236}">
                <a16:creationId xmlns:a16="http://schemas.microsoft.com/office/drawing/2014/main" id="{402604D8-21DF-4C90-8EBD-01E08CCE313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698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908215"/>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endParaRPr lang="en-US" b="1" dirty="0"/>
          </a:p>
          <a:p>
            <a:r>
              <a:rPr lang="en-US" b="1" dirty="0"/>
              <a:t>Notes</a:t>
            </a:r>
          </a:p>
          <a:p>
            <a:pPr marL="285750" indent="-285750">
              <a:buFont typeface="Arial" panose="020B0604020202020204" pitchFamily="34" charset="0"/>
              <a:buChar char="•"/>
            </a:pPr>
            <a:r>
              <a:rPr lang="en-US" sz="1600" dirty="0" err="1"/>
              <a:t>Soymap</a:t>
            </a:r>
            <a:r>
              <a:rPr lang="en-US" sz="1600" dirty="0"/>
              <a:t> 2 does slightly better at classification than </a:t>
            </a:r>
            <a:r>
              <a:rPr lang="en-US" sz="1600" dirty="0" err="1"/>
              <a:t>soymap</a:t>
            </a:r>
            <a:r>
              <a:rPr lang="en-US" sz="1600" dirty="0"/>
              <a:t> 1 and Jake’s map</a:t>
            </a:r>
          </a:p>
          <a:p>
            <a:pPr marL="285750" indent="-285750">
              <a:buFont typeface="Arial" panose="020B0604020202020204" pitchFamily="34" charset="0"/>
              <a:buChar char="•"/>
            </a:pPr>
            <a:r>
              <a:rPr lang="en-US" sz="1600" dirty="0"/>
              <a:t>Accuracy in </a:t>
            </a:r>
            <a:r>
              <a:rPr lang="en-US" sz="1600" dirty="0" err="1"/>
              <a:t>Matopiba</a:t>
            </a:r>
            <a:r>
              <a:rPr lang="en-US" sz="1600" dirty="0"/>
              <a:t> is still low</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2793752691"/>
              </p:ext>
            </p:extLst>
          </p:nvPr>
        </p:nvGraphicFramePr>
        <p:xfrm>
          <a:off x="105688" y="2827655"/>
          <a:ext cx="11980624" cy="329692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Soymap_2 for image collection of all years</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3449465817"/>
                  </a:ext>
                </a:extLst>
              </a:tr>
            </a:tbl>
          </a:graphicData>
        </a:graphic>
      </p:graphicFrame>
    </p:spTree>
    <p:extLst>
      <p:ext uri="{BB962C8B-B14F-4D97-AF65-F5344CB8AC3E}">
        <p14:creationId xmlns:p14="http://schemas.microsoft.com/office/powerpoint/2010/main" val="164827880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DF9F64E-A1A4-4737-922C-FD1012CB435A}"/>
              </a:ext>
            </a:extLst>
          </p:cNvPr>
          <p:cNvPicPr>
            <a:picLocks noChangeAspect="1"/>
          </p:cNvPicPr>
          <p:nvPr/>
        </p:nvPicPr>
        <p:blipFill>
          <a:blip r:embed="rId2"/>
          <a:stretch>
            <a:fillRect/>
          </a:stretch>
        </p:blipFill>
        <p:spPr>
          <a:xfrm>
            <a:off x="-1" y="0"/>
            <a:ext cx="9401529" cy="5802086"/>
          </a:xfrm>
          <a:prstGeom prst="rect">
            <a:avLst/>
          </a:prstGeom>
        </p:spPr>
      </p:pic>
      <p:sp>
        <p:nvSpPr>
          <p:cNvPr id="5" name="Oval 4">
            <a:extLst>
              <a:ext uri="{FF2B5EF4-FFF2-40B4-BE49-F238E27FC236}">
                <a16:creationId xmlns:a16="http://schemas.microsoft.com/office/drawing/2014/main" id="{99880109-811D-4ECD-9113-52E28554ACA6}"/>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0093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A2A45-F729-4165-9544-5DA1E6567D6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FC8D9150-2F10-4D1F-AC6D-3B0AFDF7EDA7}"/>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DEBB7409-00E3-4BD9-8B5B-E2CA5BEEDEB9}"/>
              </a:ext>
            </a:extLst>
          </p:cNvPr>
          <p:cNvPicPr>
            <a:picLocks noChangeAspect="1"/>
          </p:cNvPicPr>
          <p:nvPr/>
        </p:nvPicPr>
        <p:blipFill>
          <a:blip r:embed="rId2"/>
          <a:stretch>
            <a:fillRect/>
          </a:stretch>
        </p:blipFill>
        <p:spPr>
          <a:xfrm>
            <a:off x="0" y="0"/>
            <a:ext cx="9436806" cy="5823857"/>
          </a:xfrm>
          <a:prstGeom prst="rect">
            <a:avLst/>
          </a:prstGeom>
        </p:spPr>
      </p:pic>
      <p:sp>
        <p:nvSpPr>
          <p:cNvPr id="5" name="Oval 4">
            <a:extLst>
              <a:ext uri="{FF2B5EF4-FFF2-40B4-BE49-F238E27FC236}">
                <a16:creationId xmlns:a16="http://schemas.microsoft.com/office/drawing/2014/main" id="{186C99D8-D101-413A-A333-5C6BC435C55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580A7F5-E513-47CD-BF0C-18DDF709C047}"/>
              </a:ext>
            </a:extLst>
          </p:cNvPr>
          <p:cNvSpPr/>
          <p:nvPr/>
        </p:nvSpPr>
        <p:spPr>
          <a:xfrm>
            <a:off x="4143649" y="2271848"/>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C00DE29-1BCE-4544-8A67-D8BA054CBBDF}"/>
              </a:ext>
            </a:extLst>
          </p:cNvPr>
          <p:cNvSpPr/>
          <p:nvPr/>
        </p:nvSpPr>
        <p:spPr>
          <a:xfrm>
            <a:off x="2216878" y="3893820"/>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4113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13D08-DBF8-4811-BD47-667A7D13E8F7}"/>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5AAB1624-1F4D-4375-A73F-E0A16CAC8B72}"/>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D1D00E9-EC38-4E0E-87D4-B27BCEBFF794}"/>
              </a:ext>
            </a:extLst>
          </p:cNvPr>
          <p:cNvPicPr>
            <a:picLocks noChangeAspect="1"/>
          </p:cNvPicPr>
          <p:nvPr/>
        </p:nvPicPr>
        <p:blipFill>
          <a:blip r:embed="rId2"/>
          <a:stretch>
            <a:fillRect/>
          </a:stretch>
        </p:blipFill>
        <p:spPr>
          <a:xfrm>
            <a:off x="-1" y="0"/>
            <a:ext cx="9655629" cy="5958902"/>
          </a:xfrm>
          <a:prstGeom prst="rect">
            <a:avLst/>
          </a:prstGeom>
        </p:spPr>
      </p:pic>
      <p:sp>
        <p:nvSpPr>
          <p:cNvPr id="5" name="Oval 4">
            <a:extLst>
              <a:ext uri="{FF2B5EF4-FFF2-40B4-BE49-F238E27FC236}">
                <a16:creationId xmlns:a16="http://schemas.microsoft.com/office/drawing/2014/main" id="{89C223E5-39C6-43A0-8C16-50655C03047E}"/>
              </a:ext>
            </a:extLst>
          </p:cNvPr>
          <p:cNvSpPr/>
          <p:nvPr/>
        </p:nvSpPr>
        <p:spPr>
          <a:xfrm>
            <a:off x="779964" y="780505"/>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D0BD3A6-DF5B-472C-AA4E-22F5E7C4371E}"/>
              </a:ext>
            </a:extLst>
          </p:cNvPr>
          <p:cNvSpPr/>
          <p:nvPr/>
        </p:nvSpPr>
        <p:spPr>
          <a:xfrm>
            <a:off x="4219850" y="23393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09857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B69735-2601-4919-A37F-31963307C678}"/>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C1FC8DA1-2019-433B-BCE5-54D8A1370150}"/>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E1852EE-A2F3-42D0-84BB-6390F1CA5CBF}"/>
              </a:ext>
            </a:extLst>
          </p:cNvPr>
          <p:cNvPicPr>
            <a:picLocks noChangeAspect="1"/>
          </p:cNvPicPr>
          <p:nvPr/>
        </p:nvPicPr>
        <p:blipFill>
          <a:blip r:embed="rId2"/>
          <a:stretch>
            <a:fillRect/>
          </a:stretch>
        </p:blipFill>
        <p:spPr>
          <a:xfrm>
            <a:off x="0" y="0"/>
            <a:ext cx="9366250" cy="5780314"/>
          </a:xfrm>
          <a:prstGeom prst="rect">
            <a:avLst/>
          </a:prstGeom>
        </p:spPr>
      </p:pic>
      <p:sp>
        <p:nvSpPr>
          <p:cNvPr id="5" name="Oval 4">
            <a:extLst>
              <a:ext uri="{FF2B5EF4-FFF2-40B4-BE49-F238E27FC236}">
                <a16:creationId xmlns:a16="http://schemas.microsoft.com/office/drawing/2014/main" id="{12B81BEF-A82B-4828-B831-988C986DDC7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CFE0B6A-5061-4901-AFBC-925735FA7A91}"/>
              </a:ext>
            </a:extLst>
          </p:cNvPr>
          <p:cNvSpPr/>
          <p:nvPr/>
        </p:nvSpPr>
        <p:spPr>
          <a:xfrm>
            <a:off x="259715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0851423-B56D-490D-8A45-93E32DDFC88C}"/>
              </a:ext>
            </a:extLst>
          </p:cNvPr>
          <p:cNvSpPr/>
          <p:nvPr/>
        </p:nvSpPr>
        <p:spPr>
          <a:xfrm>
            <a:off x="2626428"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785434D-6607-43D1-BED4-84C6160E5F9A}"/>
              </a:ext>
            </a:extLst>
          </p:cNvPr>
          <p:cNvSpPr/>
          <p:nvPr/>
        </p:nvSpPr>
        <p:spPr>
          <a:xfrm>
            <a:off x="4624591"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586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21DCA-D393-49E4-96A9-F3850B40566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13F06F66-BB16-4D0E-BA33-481D911D6AC5}"/>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293BF949-15E8-45F6-B717-7E4A9C8EA753}"/>
              </a:ext>
            </a:extLst>
          </p:cNvPr>
          <p:cNvPicPr>
            <a:picLocks noChangeAspect="1"/>
          </p:cNvPicPr>
          <p:nvPr/>
        </p:nvPicPr>
        <p:blipFill>
          <a:blip r:embed="rId2"/>
          <a:stretch>
            <a:fillRect/>
          </a:stretch>
        </p:blipFill>
        <p:spPr>
          <a:xfrm>
            <a:off x="0" y="0"/>
            <a:ext cx="9630834" cy="5943600"/>
          </a:xfrm>
          <a:prstGeom prst="rect">
            <a:avLst/>
          </a:prstGeom>
        </p:spPr>
      </p:pic>
      <p:sp>
        <p:nvSpPr>
          <p:cNvPr id="5" name="Oval 4">
            <a:extLst>
              <a:ext uri="{FF2B5EF4-FFF2-40B4-BE49-F238E27FC236}">
                <a16:creationId xmlns:a16="http://schemas.microsoft.com/office/drawing/2014/main" id="{C85AC331-1ADA-4671-B679-6D65934690A1}"/>
              </a:ext>
            </a:extLst>
          </p:cNvPr>
          <p:cNvSpPr/>
          <p:nvPr/>
        </p:nvSpPr>
        <p:spPr>
          <a:xfrm>
            <a:off x="764971" y="72607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D4B36AC-48B4-4B68-B77E-B92ADF9F3D3D}"/>
              </a:ext>
            </a:extLst>
          </p:cNvPr>
          <p:cNvSpPr/>
          <p:nvPr/>
        </p:nvSpPr>
        <p:spPr>
          <a:xfrm>
            <a:off x="6704508" y="78594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5301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EBE400-0825-4549-9A0E-B195112A4995}"/>
              </a:ext>
            </a:extLst>
          </p:cNvPr>
          <p:cNvPicPr>
            <a:picLocks noChangeAspect="1"/>
          </p:cNvPicPr>
          <p:nvPr/>
        </p:nvPicPr>
        <p:blipFill>
          <a:blip r:embed="rId2"/>
          <a:stretch>
            <a:fillRect/>
          </a:stretch>
        </p:blipFill>
        <p:spPr>
          <a:xfrm>
            <a:off x="0" y="0"/>
            <a:ext cx="9736667" cy="6008914"/>
          </a:xfrm>
          <a:prstGeom prst="rect">
            <a:avLst/>
          </a:prstGeom>
        </p:spPr>
      </p:pic>
      <p:sp>
        <p:nvSpPr>
          <p:cNvPr id="3" name="TextBox 2">
            <a:extLst>
              <a:ext uri="{FF2B5EF4-FFF2-40B4-BE49-F238E27FC236}">
                <a16:creationId xmlns:a16="http://schemas.microsoft.com/office/drawing/2014/main" id="{BBF9D44A-74A5-493B-AC8C-4D1A8F16B7C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5512084-AB0A-4398-8E05-9DBB5BC68F9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D753B52-EA39-4564-8A36-2A261A80E36D}"/>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sp>
        <p:nvSpPr>
          <p:cNvPr id="6" name="Oval 5">
            <a:extLst>
              <a:ext uri="{FF2B5EF4-FFF2-40B4-BE49-F238E27FC236}">
                <a16:creationId xmlns:a16="http://schemas.microsoft.com/office/drawing/2014/main" id="{6C07375A-84F2-4B06-8310-04E8FDDBF4B7}"/>
              </a:ext>
            </a:extLst>
          </p:cNvPr>
          <p:cNvSpPr/>
          <p:nvPr/>
        </p:nvSpPr>
        <p:spPr>
          <a:xfrm>
            <a:off x="233662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B218360-7F5E-47F6-B338-6387D4AE80CD}"/>
              </a:ext>
            </a:extLst>
          </p:cNvPr>
          <p:cNvSpPr/>
          <p:nvPr/>
        </p:nvSpPr>
        <p:spPr>
          <a:xfrm>
            <a:off x="4296049" y="23643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51BCA9B-63E2-4156-AF27-2496C6774414}"/>
              </a:ext>
            </a:extLst>
          </p:cNvPr>
          <p:cNvSpPr/>
          <p:nvPr/>
        </p:nvSpPr>
        <p:spPr>
          <a:xfrm>
            <a:off x="4755668" y="40407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41527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D0C3B-530E-4793-B7E8-10D405B00314}"/>
              </a:ext>
            </a:extLst>
          </p:cNvPr>
          <p:cNvPicPr>
            <a:picLocks noChangeAspect="1"/>
          </p:cNvPicPr>
          <p:nvPr/>
        </p:nvPicPr>
        <p:blipFill>
          <a:blip r:embed="rId2"/>
          <a:stretch>
            <a:fillRect/>
          </a:stretch>
        </p:blipFill>
        <p:spPr>
          <a:xfrm>
            <a:off x="-1" y="136875"/>
            <a:ext cx="9579430" cy="5911876"/>
          </a:xfrm>
          <a:prstGeom prst="rect">
            <a:avLst/>
          </a:prstGeom>
        </p:spPr>
      </p:pic>
      <p:sp>
        <p:nvSpPr>
          <p:cNvPr id="3" name="TextBox 2">
            <a:extLst>
              <a:ext uri="{FF2B5EF4-FFF2-40B4-BE49-F238E27FC236}">
                <a16:creationId xmlns:a16="http://schemas.microsoft.com/office/drawing/2014/main" id="{9D621702-A4F8-40EE-84BD-592F2E87ED1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AD0BBFF-3587-4DEA-B384-C179EBFC4B6F}"/>
              </a:ext>
            </a:extLst>
          </p:cNvPr>
          <p:cNvSpPr/>
          <p:nvPr/>
        </p:nvSpPr>
        <p:spPr>
          <a:xfrm>
            <a:off x="774758" y="92147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76492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E8FE8-879F-4F98-B1FC-B87F895BFA6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611A0221-EC5D-4E57-B795-A9C411DC3486}"/>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86F4CE41-40B7-40F7-8490-025277473DB0}"/>
              </a:ext>
            </a:extLst>
          </p:cNvPr>
          <p:cNvPicPr>
            <a:picLocks noChangeAspect="1"/>
          </p:cNvPicPr>
          <p:nvPr/>
        </p:nvPicPr>
        <p:blipFill>
          <a:blip r:embed="rId2"/>
          <a:stretch>
            <a:fillRect/>
          </a:stretch>
        </p:blipFill>
        <p:spPr>
          <a:xfrm>
            <a:off x="-1" y="0"/>
            <a:ext cx="9666111" cy="5965371"/>
          </a:xfrm>
          <a:prstGeom prst="rect">
            <a:avLst/>
          </a:prstGeom>
        </p:spPr>
      </p:pic>
      <p:sp>
        <p:nvSpPr>
          <p:cNvPr id="5" name="Oval 4">
            <a:extLst>
              <a:ext uri="{FF2B5EF4-FFF2-40B4-BE49-F238E27FC236}">
                <a16:creationId xmlns:a16="http://schemas.microsoft.com/office/drawing/2014/main" id="{0EF4C84A-9B7D-4F07-B5B0-77EB686A4F6F}"/>
              </a:ext>
            </a:extLst>
          </p:cNvPr>
          <p:cNvSpPr/>
          <p:nvPr/>
        </p:nvSpPr>
        <p:spPr>
          <a:xfrm>
            <a:off x="783773" y="76570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1628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D8C940-81C2-4DAA-8482-C3DF80B4AF54}"/>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2AFE54EB-514A-49CB-A465-680C4C100BA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36E8343-E750-45CA-BE38-B4A03C566761}"/>
              </a:ext>
            </a:extLst>
          </p:cNvPr>
          <p:cNvPicPr>
            <a:picLocks noChangeAspect="1"/>
          </p:cNvPicPr>
          <p:nvPr/>
        </p:nvPicPr>
        <p:blipFill>
          <a:blip r:embed="rId2"/>
          <a:stretch>
            <a:fillRect/>
          </a:stretch>
        </p:blipFill>
        <p:spPr>
          <a:xfrm>
            <a:off x="-1" y="0"/>
            <a:ext cx="9754307" cy="6019800"/>
          </a:xfrm>
          <a:prstGeom prst="rect">
            <a:avLst/>
          </a:prstGeom>
        </p:spPr>
      </p:pic>
    </p:spTree>
    <p:extLst>
      <p:ext uri="{BB962C8B-B14F-4D97-AF65-F5344CB8AC3E}">
        <p14:creationId xmlns:p14="http://schemas.microsoft.com/office/powerpoint/2010/main" val="27584385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C0F6AF-129B-4D27-AEA2-71A3596D3340}"/>
              </a:ext>
            </a:extLst>
          </p:cNvPr>
          <p:cNvPicPr>
            <a:picLocks noChangeAspect="1"/>
          </p:cNvPicPr>
          <p:nvPr/>
        </p:nvPicPr>
        <p:blipFill>
          <a:blip r:embed="rId2"/>
          <a:stretch>
            <a:fillRect/>
          </a:stretch>
        </p:blipFill>
        <p:spPr>
          <a:xfrm>
            <a:off x="0" y="0"/>
            <a:ext cx="9338990" cy="5763491"/>
          </a:xfrm>
          <a:prstGeom prst="rect">
            <a:avLst/>
          </a:prstGeom>
        </p:spPr>
      </p:pic>
      <p:sp>
        <p:nvSpPr>
          <p:cNvPr id="3" name="TextBox 2">
            <a:extLst>
              <a:ext uri="{FF2B5EF4-FFF2-40B4-BE49-F238E27FC236}">
                <a16:creationId xmlns:a16="http://schemas.microsoft.com/office/drawing/2014/main" id="{3161FC76-DBAD-4883-9A07-B22BC17049C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TextBox 3">
            <a:extLst>
              <a:ext uri="{FF2B5EF4-FFF2-40B4-BE49-F238E27FC236}">
                <a16:creationId xmlns:a16="http://schemas.microsoft.com/office/drawing/2014/main" id="{475B5F20-E693-4492-8502-0FF2A98AE05A}"/>
              </a:ext>
            </a:extLst>
          </p:cNvPr>
          <p:cNvSpPr txBox="1"/>
          <p:nvPr/>
        </p:nvSpPr>
        <p:spPr>
          <a:xfrm>
            <a:off x="9157012" y="432789"/>
            <a:ext cx="2617041" cy="1323439"/>
          </a:xfrm>
          <a:prstGeom prst="rect">
            <a:avLst/>
          </a:prstGeom>
          <a:noFill/>
        </p:spPr>
        <p:txBody>
          <a:bodyPr wrap="square" rtlCol="0">
            <a:spAutoFit/>
          </a:bodyPr>
          <a:lstStyle/>
          <a:p>
            <a:r>
              <a:rPr lang="en-US" sz="1600" dirty="0"/>
              <a:t>Using NIR, red, blue and green bands to calculate multiband indices: none of them look able to separate soy from </a:t>
            </a:r>
            <a:r>
              <a:rPr lang="en-US" sz="1600" dirty="0" err="1"/>
              <a:t>nonsoy</a:t>
            </a:r>
            <a:r>
              <a:rPr lang="en-US" sz="1600" dirty="0"/>
              <a:t> </a:t>
            </a:r>
            <a:r>
              <a:rPr lang="en-US" sz="1600" dirty="0" err="1"/>
              <a:t>agri</a:t>
            </a:r>
            <a:endParaRPr lang="en-US" sz="1600" dirty="0"/>
          </a:p>
        </p:txBody>
      </p:sp>
    </p:spTree>
    <p:extLst>
      <p:ext uri="{BB962C8B-B14F-4D97-AF65-F5344CB8AC3E}">
        <p14:creationId xmlns:p14="http://schemas.microsoft.com/office/powerpoint/2010/main" val="394506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5200131" y="3058080"/>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676949" y="3026489"/>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4109130" y="3365858"/>
            <a:ext cx="3959850" cy="3018047"/>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255802" y="3429000"/>
            <a:ext cx="3764637" cy="2812976"/>
          </a:xfrm>
          <a:prstGeom prst="rect">
            <a:avLst/>
          </a:prstGeom>
        </p:spPr>
      </p:pic>
      <p:sp>
        <p:nvSpPr>
          <p:cNvPr id="10" name="Rectangle 9">
            <a:extLst>
              <a:ext uri="{FF2B5EF4-FFF2-40B4-BE49-F238E27FC236}">
                <a16:creationId xmlns:a16="http://schemas.microsoft.com/office/drawing/2014/main" id="{5EC135C8-E4AB-4474-B713-26B213A39A87}"/>
              </a:ext>
            </a:extLst>
          </p:cNvPr>
          <p:cNvSpPr/>
          <p:nvPr/>
        </p:nvSpPr>
        <p:spPr>
          <a:xfrm>
            <a:off x="9675574" y="3006368"/>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8241905" y="3334266"/>
            <a:ext cx="3950094" cy="2830286"/>
          </a:xfrm>
          <a:prstGeom prst="rect">
            <a:avLst/>
          </a:prstGeom>
        </p:spPr>
      </p:pic>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2588934393"/>
              </p:ext>
            </p:extLst>
          </p:nvPr>
        </p:nvGraphicFramePr>
        <p:xfrm>
          <a:off x="4906863" y="163927"/>
          <a:ext cx="6337044" cy="2001520"/>
        </p:xfrm>
        <a:graphic>
          <a:graphicData uri="http://schemas.openxmlformats.org/drawingml/2006/table">
            <a:tbl>
              <a:tblPr firstRow="1" bandRow="1">
                <a:tableStyleId>{5C22544A-7EE6-4342-B048-85BDC9FD1C3A}</a:tableStyleId>
              </a:tblPr>
              <a:tblGrid>
                <a:gridCol w="796535">
                  <a:extLst>
                    <a:ext uri="{9D8B030D-6E8A-4147-A177-3AD203B41FA5}">
                      <a16:colId xmlns:a16="http://schemas.microsoft.com/office/drawing/2014/main" val="4132611571"/>
                    </a:ext>
                  </a:extLst>
                </a:gridCol>
                <a:gridCol w="1123807">
                  <a:extLst>
                    <a:ext uri="{9D8B030D-6E8A-4147-A177-3AD203B41FA5}">
                      <a16:colId xmlns:a16="http://schemas.microsoft.com/office/drawing/2014/main" val="2552527731"/>
                    </a:ext>
                  </a:extLst>
                </a:gridCol>
                <a:gridCol w="1625877">
                  <a:extLst>
                    <a:ext uri="{9D8B030D-6E8A-4147-A177-3AD203B41FA5}">
                      <a16:colId xmlns:a16="http://schemas.microsoft.com/office/drawing/2014/main" val="3360875115"/>
                    </a:ext>
                  </a:extLst>
                </a:gridCol>
                <a:gridCol w="1485900">
                  <a:extLst>
                    <a:ext uri="{9D8B030D-6E8A-4147-A177-3AD203B41FA5}">
                      <a16:colId xmlns:a16="http://schemas.microsoft.com/office/drawing/2014/main" val="249242120"/>
                    </a:ext>
                  </a:extLst>
                </a:gridCol>
                <a:gridCol w="1304925">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extLst>
                  <a:ext uri="{0D108BD9-81ED-4DB2-BD59-A6C34878D82A}">
                    <a16:rowId xmlns:a16="http://schemas.microsoft.com/office/drawing/2014/main" val="3551605749"/>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195494787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C088DD-1508-4C03-8B60-DB572DA39C61}"/>
              </a:ext>
            </a:extLst>
          </p:cNvPr>
          <p:cNvPicPr>
            <a:picLocks noChangeAspect="1"/>
          </p:cNvPicPr>
          <p:nvPr/>
        </p:nvPicPr>
        <p:blipFill>
          <a:blip r:embed="rId2"/>
          <a:stretch>
            <a:fillRect/>
          </a:stretch>
        </p:blipFill>
        <p:spPr>
          <a:xfrm>
            <a:off x="-1" y="0"/>
            <a:ext cx="9458721" cy="5837382"/>
          </a:xfrm>
          <a:prstGeom prst="rect">
            <a:avLst/>
          </a:prstGeom>
        </p:spPr>
      </p:pic>
      <p:sp>
        <p:nvSpPr>
          <p:cNvPr id="3" name="TextBox 2">
            <a:extLst>
              <a:ext uri="{FF2B5EF4-FFF2-40B4-BE49-F238E27FC236}">
                <a16:creationId xmlns:a16="http://schemas.microsoft.com/office/drawing/2014/main" id="{12CCE4B3-C0A2-45D9-BD4B-A7B3D31FD6D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3407943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B7FC2-6A0A-435D-80CD-1D6CF27DBCF5}"/>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93F89C82-CD69-4169-9D03-FC563A532D55}"/>
              </a:ext>
            </a:extLst>
          </p:cNvPr>
          <p:cNvSpPr txBox="1"/>
          <p:nvPr/>
        </p:nvSpPr>
        <p:spPr>
          <a:xfrm>
            <a:off x="0" y="0"/>
            <a:ext cx="12104914" cy="2800767"/>
          </a:xfrm>
          <a:prstGeom prst="rect">
            <a:avLst/>
          </a:prstGeom>
          <a:noFill/>
        </p:spPr>
        <p:txBody>
          <a:bodyPr wrap="square" rtlCol="0">
            <a:spAutoFit/>
          </a:bodyPr>
          <a:lstStyle/>
          <a:p>
            <a:r>
              <a:rPr lang="en-US" sz="1600" b="1" dirty="0"/>
              <a:t>Takeaway for spectral differentiation</a:t>
            </a:r>
          </a:p>
          <a:p>
            <a:endParaRPr lang="en-US" sz="1600" dirty="0"/>
          </a:p>
          <a:p>
            <a:pPr marL="285750" indent="-285750">
              <a:buFont typeface="Arial" panose="020B0604020202020204" pitchFamily="34" charset="0"/>
              <a:buChar char="•"/>
            </a:pPr>
            <a:r>
              <a:rPr lang="en-US" sz="1600" dirty="0"/>
              <a:t>Can use timeseries analysis to separate class = 0 from class = 1; mainly want to figure out how to separate class = 2 from the other two</a:t>
            </a:r>
          </a:p>
          <a:p>
            <a:pPr marL="285750" indent="-285750">
              <a:buFont typeface="Arial" panose="020B0604020202020204" pitchFamily="34" charset="0"/>
              <a:buChar char="•"/>
            </a:pPr>
            <a:r>
              <a:rPr lang="en-US" sz="1600" dirty="0"/>
              <a:t>Band 2 (NIR) is lower for class = 2 in Dec, Jan and Feb; it’s higher for class = 2 in March, April, May June</a:t>
            </a:r>
          </a:p>
          <a:p>
            <a:pPr marL="285750" indent="-285750">
              <a:buFont typeface="Arial" panose="020B0604020202020204" pitchFamily="34" charset="0"/>
              <a:buChar char="•"/>
            </a:pPr>
            <a:r>
              <a:rPr lang="en-US" sz="1600" dirty="0"/>
              <a:t>Band 5 is lower for class = 2 in Dec, Jan and Feb; it’s higher for class = 2 in March, Apr, May</a:t>
            </a:r>
          </a:p>
          <a:p>
            <a:pPr marL="285750" indent="-285750">
              <a:buFont typeface="Arial" panose="020B0604020202020204" pitchFamily="34" charset="0"/>
              <a:buChar char="•"/>
            </a:pPr>
            <a:r>
              <a:rPr lang="en-US" sz="1600" dirty="0"/>
              <a:t>There’s pretty much nothing in July, Aug, Sept, and Oct that can separate the three classes</a:t>
            </a:r>
          </a:p>
          <a:p>
            <a:pPr marL="285750" indent="-285750">
              <a:buFont typeface="Arial" panose="020B0604020202020204" pitchFamily="34" charset="0"/>
              <a:buChar char="•"/>
            </a:pPr>
            <a:r>
              <a:rPr lang="en-US" sz="1600" dirty="0"/>
              <a:t>Band 7 has larger scatter for class = 2 than for other cases, so band 7 is probably the least useful overall. Sometimes class = 2 is lower, but with very high variation it’s hard to tell if it’s a consistent pattern across the years</a:t>
            </a:r>
          </a:p>
          <a:p>
            <a:pPr marL="285750" indent="-285750">
              <a:buFont typeface="Arial" panose="020B0604020202020204" pitchFamily="34" charset="0"/>
              <a:buChar char="•"/>
            </a:pPr>
            <a:r>
              <a:rPr lang="en-US" sz="1600" dirty="0"/>
              <a:t>Band 1 (red) is higher for class = 2 in Dec and Jan; sometimes lower for class = 2 in July and Aug</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5545193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2530152" y="2598658"/>
            <a:ext cx="7131696" cy="461665"/>
          </a:xfrm>
          <a:prstGeom prst="rect">
            <a:avLst/>
          </a:prstGeom>
          <a:noFill/>
        </p:spPr>
        <p:txBody>
          <a:bodyPr wrap="none" rtlCol="0">
            <a:spAutoFit/>
          </a:bodyPr>
          <a:lstStyle/>
          <a:p>
            <a:r>
              <a:rPr lang="en-US" sz="2400" dirty="0"/>
              <a:t>Temporal/phenological separation of Soy vs </a:t>
            </a:r>
            <a:r>
              <a:rPr lang="en-US" sz="2400" dirty="0" err="1"/>
              <a:t>Nonsoy</a:t>
            </a:r>
            <a:r>
              <a:rPr lang="en-US" sz="2400" dirty="0"/>
              <a:t> Agri</a:t>
            </a:r>
          </a:p>
        </p:txBody>
      </p:sp>
    </p:spTree>
    <p:extLst>
      <p:ext uri="{BB962C8B-B14F-4D97-AF65-F5344CB8AC3E}">
        <p14:creationId xmlns:p14="http://schemas.microsoft.com/office/powerpoint/2010/main" val="20674588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58D8B-7BED-42AC-A7F9-22A770C78248}"/>
              </a:ext>
            </a:extLst>
          </p:cNvPr>
          <p:cNvSpPr/>
          <p:nvPr/>
        </p:nvSpPr>
        <p:spPr>
          <a:xfrm>
            <a:off x="83126" y="129309"/>
            <a:ext cx="11503891" cy="584775"/>
          </a:xfrm>
          <a:prstGeom prst="rect">
            <a:avLst/>
          </a:prstGeom>
        </p:spPr>
        <p:txBody>
          <a:bodyPr wrap="square">
            <a:spAutoFit/>
          </a:bodyPr>
          <a:lstStyle/>
          <a:p>
            <a:r>
              <a:rPr lang="en-US" sz="1600" b="1" dirty="0"/>
              <a:t>Background information for temporal/spatial PCA: </a:t>
            </a:r>
            <a:endParaRPr lang="en-US" sz="1600" dirty="0"/>
          </a:p>
          <a:p>
            <a:r>
              <a:rPr lang="en-US" sz="1600" dirty="0"/>
              <a:t>Source: http://karthur.org/2017/learning-for-time-series-ssa-vs-pca.html</a:t>
            </a:r>
          </a:p>
        </p:txBody>
      </p:sp>
      <p:sp>
        <p:nvSpPr>
          <p:cNvPr id="5" name="Rectangle 4">
            <a:extLst>
              <a:ext uri="{FF2B5EF4-FFF2-40B4-BE49-F238E27FC236}">
                <a16:creationId xmlns:a16="http://schemas.microsoft.com/office/drawing/2014/main" id="{4D7A0603-83EA-4788-A4E6-E2C5D7FA9009}"/>
              </a:ext>
            </a:extLst>
          </p:cNvPr>
          <p:cNvSpPr/>
          <p:nvPr/>
        </p:nvSpPr>
        <p:spPr>
          <a:xfrm>
            <a:off x="189344" y="985744"/>
            <a:ext cx="11503891" cy="2677656"/>
          </a:xfrm>
          <a:prstGeom prst="rect">
            <a:avLst/>
          </a:prstGeom>
        </p:spPr>
        <p:txBody>
          <a:bodyPr wrap="square">
            <a:spAutoFit/>
          </a:bodyPr>
          <a:lstStyle/>
          <a:p>
            <a:r>
              <a:rPr lang="en-US" sz="1400" b="1" dirty="0"/>
              <a:t>Spatial PCA</a:t>
            </a:r>
          </a:p>
          <a:p>
            <a:pPr marL="342900" indent="-342900">
              <a:buAutoNum type="arabicPeriod"/>
            </a:pPr>
            <a:r>
              <a:rPr lang="en-US" sz="1400" dirty="0"/>
              <a:t>Data must be in wide format, i.e. the time spans the columns. [X]</a:t>
            </a:r>
            <a:r>
              <a:rPr lang="en-US" sz="1400" dirty="0" err="1"/>
              <a:t>ij</a:t>
            </a:r>
            <a:r>
              <a:rPr lang="en-US" sz="1400" dirty="0"/>
              <a:t>= location is (</a:t>
            </a:r>
            <a:r>
              <a:rPr lang="en-US" sz="1400" dirty="0" err="1"/>
              <a:t>i</a:t>
            </a:r>
            <a:r>
              <a:rPr lang="en-US" sz="1400" dirty="0"/>
              <a:t>) and time is (j)</a:t>
            </a:r>
          </a:p>
          <a:p>
            <a:pPr marL="342900" indent="-342900">
              <a:buAutoNum type="arabicPeriod"/>
            </a:pPr>
            <a:r>
              <a:rPr lang="en-US" sz="1400" dirty="0"/>
              <a:t>See code in the link above to do PCA on the wide format code</a:t>
            </a:r>
          </a:p>
          <a:p>
            <a:pPr marL="342900" indent="-342900">
              <a:buAutoNum type="arabicPeriod"/>
            </a:pPr>
            <a:r>
              <a:rPr lang="en-US" sz="1400" dirty="0"/>
              <a:t>Plot the right singular vectors (see code) to get loadings of each variable on each of the principal components. Since the ‘variables’ in the timeseries data are just different days/years/units of time, what the loadings represent is the contribution of each time to the spatial pattern of variance. (I can break data into SC, DC and </a:t>
            </a:r>
            <a:r>
              <a:rPr lang="en-US" sz="1400" dirty="0" err="1"/>
              <a:t>nonsoy</a:t>
            </a:r>
            <a:r>
              <a:rPr lang="en-US" sz="1400" dirty="0"/>
              <a:t> </a:t>
            </a:r>
            <a:r>
              <a:rPr lang="en-US" sz="1400" dirty="0" err="1"/>
              <a:t>agri</a:t>
            </a:r>
            <a:r>
              <a:rPr lang="en-US" sz="1400" dirty="0"/>
              <a:t> and apply spatial PCA on each of these subsets to see what determines the spatial patterns of each class; can also subset by </a:t>
            </a:r>
            <a:r>
              <a:rPr lang="en-US" sz="1400" dirty="0" err="1"/>
              <a:t>Matopiba</a:t>
            </a:r>
            <a:r>
              <a:rPr lang="en-US" sz="1400" dirty="0"/>
              <a:t>, Mato Grosso regions). In this example, the fact that PC1 is constant over time means that the dominant variation in the data occurs over space.</a:t>
            </a:r>
          </a:p>
          <a:p>
            <a:pPr marL="342900" indent="-342900">
              <a:buAutoNum type="arabicPeriod"/>
            </a:pPr>
            <a:r>
              <a:rPr lang="en-US" sz="1400" dirty="0"/>
              <a:t>Map the principal component (PC) scores (i.e. original values projected onto the principle components). The code does this in terms of number of standard deviations around the mean score. Areas with positive correlations in the map follow the time trend indicated in the loadings for that principal component. Here, PC1 just indicates the dominant time invariant spatial variation.</a:t>
            </a:r>
          </a:p>
          <a:p>
            <a:pPr marL="342900" indent="-342900">
              <a:buAutoNum type="arabicPeriod"/>
            </a:pPr>
            <a:endParaRPr lang="en-US" sz="1400" dirty="0"/>
          </a:p>
        </p:txBody>
      </p:sp>
      <p:pic>
        <p:nvPicPr>
          <p:cNvPr id="2050" name="Picture 2" descr="http://karthur.org/images/20170919_LA_prices_PCs_plot.png">
            <a:extLst>
              <a:ext uri="{FF2B5EF4-FFF2-40B4-BE49-F238E27FC236}">
                <a16:creationId xmlns:a16="http://schemas.microsoft.com/office/drawing/2014/main" id="{EC9D366D-2568-404B-91CD-91ED897DB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028" y="3494128"/>
            <a:ext cx="3863398" cy="29543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karthur.org/images/20170919_LA_prices_scores_map.png">
            <a:extLst>
              <a:ext uri="{FF2B5EF4-FFF2-40B4-BE49-F238E27FC236}">
                <a16:creationId xmlns:a16="http://schemas.microsoft.com/office/drawing/2014/main" id="{89757D64-9CC9-4F79-9DA7-EC43E2443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109" y="3429000"/>
            <a:ext cx="3271115" cy="301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851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EAA90-3E1D-47CD-9AE3-6555434C1337}"/>
              </a:ext>
            </a:extLst>
          </p:cNvPr>
          <p:cNvSpPr/>
          <p:nvPr/>
        </p:nvSpPr>
        <p:spPr>
          <a:xfrm>
            <a:off x="83126" y="1137395"/>
            <a:ext cx="11503891" cy="1600438"/>
          </a:xfrm>
          <a:prstGeom prst="rect">
            <a:avLst/>
          </a:prstGeom>
        </p:spPr>
        <p:txBody>
          <a:bodyPr wrap="square">
            <a:spAutoFit/>
          </a:bodyPr>
          <a:lstStyle/>
          <a:p>
            <a:r>
              <a:rPr lang="en-US" sz="1400" b="1" dirty="0"/>
              <a:t>SSA (singular spectrum analysis) = temporal PCA</a:t>
            </a:r>
          </a:p>
          <a:p>
            <a:pPr marL="285750" indent="-285750">
              <a:buFont typeface="Arial" panose="020B0604020202020204" pitchFamily="34" charset="0"/>
              <a:buChar char="•"/>
            </a:pPr>
            <a:r>
              <a:rPr lang="en-US" sz="1400" dirty="0"/>
              <a:t>The purpose of SSA is to discover oscillation series of any length within a longer timeseries. Unlike PCA, SSA is performed on a univariate dataset</a:t>
            </a:r>
          </a:p>
          <a:p>
            <a:pPr marL="285750" indent="-285750">
              <a:buFont typeface="Arial" panose="020B0604020202020204" pitchFamily="34" charset="0"/>
              <a:buChar char="•"/>
            </a:pPr>
            <a:r>
              <a:rPr lang="en-US" sz="1400" dirty="0"/>
              <a:t>PCA (spatial PCA) takes one variable observed at multiple locations</a:t>
            </a:r>
          </a:p>
          <a:p>
            <a:pPr marL="285750" indent="-285750">
              <a:buFont typeface="Arial" panose="020B0604020202020204" pitchFamily="34" charset="0"/>
              <a:buChar char="•"/>
            </a:pPr>
            <a:r>
              <a:rPr lang="en-US" sz="1400" dirty="0"/>
              <a:t>SSA takes one var observed over time at a single location</a:t>
            </a:r>
          </a:p>
          <a:p>
            <a:pPr marL="285750" indent="-285750">
              <a:buFont typeface="Arial" panose="020B0604020202020204" pitchFamily="34" charset="0"/>
              <a:buChar char="•"/>
            </a:pPr>
            <a:r>
              <a:rPr lang="en-US" sz="1400" dirty="0"/>
              <a:t>Interpreting SSA is hard – its used for smoothing, achieved in the reconstruction of the original signal using a subset of the components.</a:t>
            </a:r>
          </a:p>
          <a:p>
            <a:pPr marL="285750" indent="-285750">
              <a:buFont typeface="Arial" panose="020B0604020202020204" pitchFamily="34" charset="0"/>
              <a:buChar char="•"/>
            </a:pPr>
            <a:r>
              <a:rPr lang="en-US" sz="1400" dirty="0"/>
              <a:t>However, SSA seems to break the timeseries down into its patterns; it doesn’t seem to summarize time trajectories over space (we need a spatial + temporal PCA)?</a:t>
            </a:r>
          </a:p>
        </p:txBody>
      </p:sp>
      <p:sp>
        <p:nvSpPr>
          <p:cNvPr id="3" name="Rectangle 2">
            <a:extLst>
              <a:ext uri="{FF2B5EF4-FFF2-40B4-BE49-F238E27FC236}">
                <a16:creationId xmlns:a16="http://schemas.microsoft.com/office/drawing/2014/main" id="{B40101F0-08F2-4737-9516-42731B33C780}"/>
              </a:ext>
            </a:extLst>
          </p:cNvPr>
          <p:cNvSpPr/>
          <p:nvPr/>
        </p:nvSpPr>
        <p:spPr>
          <a:xfrm>
            <a:off x="83126" y="129309"/>
            <a:ext cx="11503891" cy="584775"/>
          </a:xfrm>
          <a:prstGeom prst="rect">
            <a:avLst/>
          </a:prstGeom>
        </p:spPr>
        <p:txBody>
          <a:bodyPr wrap="square">
            <a:spAutoFit/>
          </a:bodyPr>
          <a:lstStyle/>
          <a:p>
            <a:r>
              <a:rPr lang="en-US" sz="1600" b="1" dirty="0"/>
              <a:t>Background information for temporal/spatial PCA: </a:t>
            </a:r>
            <a:endParaRPr lang="en-US" sz="1600" dirty="0"/>
          </a:p>
          <a:p>
            <a:r>
              <a:rPr lang="en-US" sz="1600" dirty="0"/>
              <a:t>Source: http://karthur.org/2017/learning-for-time-series-ssa-vs-pca.html</a:t>
            </a:r>
          </a:p>
        </p:txBody>
      </p:sp>
      <p:pic>
        <p:nvPicPr>
          <p:cNvPr id="1026" name="Picture 2" descr="http://karthur.org/images/20170919_LakeHuron_SSA.png">
            <a:extLst>
              <a:ext uri="{FF2B5EF4-FFF2-40B4-BE49-F238E27FC236}">
                <a16:creationId xmlns:a16="http://schemas.microsoft.com/office/drawing/2014/main" id="{F2D190AC-8076-4715-A0B6-021044676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036" y="2792673"/>
            <a:ext cx="4562186" cy="391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127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DF72A-8335-4C7C-9ED0-83B225A12A05}"/>
              </a:ext>
            </a:extLst>
          </p:cNvPr>
          <p:cNvSpPr txBox="1"/>
          <p:nvPr/>
        </p:nvSpPr>
        <p:spPr>
          <a:xfrm>
            <a:off x="8996125"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TextBox 2">
            <a:extLst>
              <a:ext uri="{FF2B5EF4-FFF2-40B4-BE49-F238E27FC236}">
                <a16:creationId xmlns:a16="http://schemas.microsoft.com/office/drawing/2014/main" id="{15D6CF2D-D537-462B-B19F-2EE4D700717B}"/>
              </a:ext>
            </a:extLst>
          </p:cNvPr>
          <p:cNvSpPr txBox="1"/>
          <p:nvPr/>
        </p:nvSpPr>
        <p:spPr>
          <a:xfrm>
            <a:off x="0" y="0"/>
            <a:ext cx="11982715" cy="3785652"/>
          </a:xfrm>
          <a:prstGeom prst="rect">
            <a:avLst/>
          </a:prstGeom>
          <a:noFill/>
        </p:spPr>
        <p:txBody>
          <a:bodyPr wrap="square" rtlCol="0">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a:p>
            <a:endParaRPr lang="en-US" sz="1600" dirty="0"/>
          </a:p>
          <a:p>
            <a:pPr marL="285750" indent="-285750">
              <a:buFont typeface="Arial" panose="020B0604020202020204" pitchFamily="34" charset="0"/>
              <a:buChar char="•"/>
            </a:pPr>
            <a:r>
              <a:rPr lang="en-US" sz="1600" dirty="0"/>
              <a:t>Data manipulation</a:t>
            </a:r>
          </a:p>
          <a:p>
            <a:pPr marL="742950" lvl="1" indent="-285750">
              <a:buFont typeface="Arial" panose="020B0604020202020204" pitchFamily="34" charset="0"/>
              <a:buChar char="•"/>
            </a:pPr>
            <a:r>
              <a:rPr lang="en-US" sz="1600" dirty="0"/>
              <a:t>For </a:t>
            </a:r>
            <a:r>
              <a:rPr lang="en-US" sz="1600" dirty="0" err="1"/>
              <a:t>agsat</a:t>
            </a:r>
            <a:r>
              <a:rPr lang="en-US" sz="1600" dirty="0"/>
              <a:t> and </a:t>
            </a:r>
            <a:r>
              <a:rPr lang="en-US" sz="1600" dirty="0" err="1"/>
              <a:t>plos</a:t>
            </a:r>
            <a:r>
              <a:rPr lang="en-US" sz="1600" dirty="0"/>
              <a:t> points that are exported from Soy vs </a:t>
            </a:r>
            <a:r>
              <a:rPr lang="en-US" sz="1600" dirty="0" err="1"/>
              <a:t>Nonsoy</a:t>
            </a:r>
            <a:r>
              <a:rPr lang="en-US" sz="1600" dirty="0"/>
              <a:t> Agri Differentiation, calculate EVI</a:t>
            </a:r>
          </a:p>
          <a:p>
            <a:pPr marL="742950" lvl="1" indent="-285750">
              <a:buFont typeface="Arial" panose="020B0604020202020204" pitchFamily="34" charset="0"/>
              <a:buChar char="•"/>
            </a:pPr>
            <a:r>
              <a:rPr lang="en-US" sz="1600" dirty="0"/>
              <a:t>Turn the daily DOY variable into ‘rounded DOY’ to the closest ten day mark (i.e. DOY 293 becomes </a:t>
            </a:r>
            <a:r>
              <a:rPr lang="en-US" sz="1600" dirty="0" err="1"/>
              <a:t>DOY_round</a:t>
            </a:r>
            <a:r>
              <a:rPr lang="en-US" sz="1600" dirty="0"/>
              <a:t> = 290) so there’s less missing data and fewer variables (i.e. fewer DOYs)</a:t>
            </a:r>
          </a:p>
          <a:p>
            <a:pPr marL="742950" lvl="1" indent="-285750">
              <a:buFont typeface="Arial" panose="020B0604020202020204" pitchFamily="34" charset="0"/>
              <a:buChar char="•"/>
            </a:pPr>
            <a:r>
              <a:rPr lang="en-US" sz="1600" dirty="0"/>
              <a:t>Turn data into wide format, where each level of </a:t>
            </a:r>
            <a:r>
              <a:rPr lang="en-US" sz="1600" dirty="0" err="1"/>
              <a:t>DOY_round</a:t>
            </a:r>
            <a:r>
              <a:rPr lang="en-US" sz="1600" dirty="0"/>
              <a:t> is a column. Because some points have multiple EVI values in the same level of </a:t>
            </a:r>
            <a:r>
              <a:rPr lang="en-US" sz="1600" dirty="0" err="1"/>
              <a:t>DOY_round</a:t>
            </a:r>
            <a:r>
              <a:rPr lang="en-US" sz="1600" dirty="0"/>
              <a:t>, group by </a:t>
            </a:r>
            <a:r>
              <a:rPr lang="en-US" sz="1600" dirty="0" err="1"/>
              <a:t>point_id</a:t>
            </a:r>
            <a:r>
              <a:rPr lang="en-US" sz="1600" dirty="0"/>
              <a:t> and </a:t>
            </a:r>
            <a:r>
              <a:rPr lang="en-US" sz="1600" dirty="0" err="1"/>
              <a:t>DOY_round</a:t>
            </a:r>
            <a:r>
              <a:rPr lang="en-US" sz="1600" dirty="0"/>
              <a:t> and take the mean EVI. </a:t>
            </a:r>
          </a:p>
          <a:p>
            <a:pPr marL="285750" indent="-285750">
              <a:buFont typeface="Arial" panose="020B0604020202020204" pitchFamily="34" charset="0"/>
              <a:buChar char="•"/>
            </a:pPr>
            <a:r>
              <a:rPr lang="en-US" sz="1600" dirty="0"/>
              <a:t>Missing data imputation</a:t>
            </a:r>
          </a:p>
          <a:p>
            <a:pPr marL="742950" lvl="1" indent="-285750">
              <a:buFont typeface="Arial" panose="020B0604020202020204" pitchFamily="34" charset="0"/>
              <a:buChar char="•"/>
            </a:pPr>
            <a:r>
              <a:rPr lang="en-US" sz="1600" dirty="0"/>
              <a:t>Before doing PCA, need to handle missing values – do linear interpolation to fill them in</a:t>
            </a:r>
          </a:p>
          <a:p>
            <a:pPr marL="742950" lvl="1" indent="-285750">
              <a:buFont typeface="Arial" panose="020B0604020202020204" pitchFamily="34" charset="0"/>
              <a:buChar char="•"/>
            </a:pPr>
            <a:r>
              <a:rPr lang="en-US" sz="1600" dirty="0"/>
              <a:t>The PCA is done on EVI</a:t>
            </a:r>
          </a:p>
          <a:p>
            <a:pPr marL="285750" indent="-285750">
              <a:buFont typeface="Arial" panose="020B0604020202020204" pitchFamily="34" charset="0"/>
              <a:buChar char="•"/>
            </a:pPr>
            <a:r>
              <a:rPr lang="en-US" sz="1600" dirty="0"/>
              <a:t>PCA</a:t>
            </a:r>
          </a:p>
          <a:p>
            <a:pPr marL="742950" lvl="1" indent="-285750">
              <a:buFont typeface="Arial" panose="020B0604020202020204" pitchFamily="34" charset="0"/>
              <a:buChar char="•"/>
            </a:pPr>
            <a:r>
              <a:rPr lang="en-US" sz="1600" dirty="0"/>
              <a:t>Look at </a:t>
            </a:r>
            <a:r>
              <a:rPr lang="en-US" sz="1600" dirty="0" err="1"/>
              <a:t>screeplot</a:t>
            </a:r>
            <a:r>
              <a:rPr lang="en-US" sz="1600" dirty="0"/>
              <a:t> and variable loadings on the four major principal components for:</a:t>
            </a:r>
          </a:p>
          <a:p>
            <a:pPr marL="1200150" lvl="2" indent="-285750">
              <a:buFont typeface="Arial" panose="020B0604020202020204" pitchFamily="34" charset="0"/>
              <a:buChar char="•"/>
            </a:pPr>
            <a:r>
              <a:rPr lang="en-US" sz="1600" dirty="0" err="1"/>
              <a:t>Agsat</a:t>
            </a:r>
            <a:r>
              <a:rPr lang="en-US" sz="1600" dirty="0"/>
              <a:t> and </a:t>
            </a:r>
            <a:r>
              <a:rPr lang="en-US" sz="1600" dirty="0" err="1"/>
              <a:t>plos</a:t>
            </a:r>
            <a:r>
              <a:rPr lang="en-US" sz="1600" dirty="0"/>
              <a:t> points</a:t>
            </a:r>
          </a:p>
          <a:p>
            <a:pPr marL="1200150" lvl="2" indent="-285750">
              <a:buFont typeface="Arial" panose="020B0604020202020204" pitchFamily="34" charset="0"/>
              <a:buChar char="•"/>
            </a:pPr>
            <a:r>
              <a:rPr lang="en-US" sz="1600" dirty="0"/>
              <a:t>All classes lumped, and each of the three classes separately</a:t>
            </a:r>
          </a:p>
        </p:txBody>
      </p:sp>
      <p:graphicFrame>
        <p:nvGraphicFramePr>
          <p:cNvPr id="4" name="Table 3">
            <a:extLst>
              <a:ext uri="{FF2B5EF4-FFF2-40B4-BE49-F238E27FC236}">
                <a16:creationId xmlns:a16="http://schemas.microsoft.com/office/drawing/2014/main" id="{AD86ED00-617F-43E0-978E-E2DF263E4F5F}"/>
              </a:ext>
            </a:extLst>
          </p:cNvPr>
          <p:cNvGraphicFramePr>
            <a:graphicFrameLocks noGrp="1"/>
          </p:cNvGraphicFramePr>
          <p:nvPr>
            <p:extLst>
              <p:ext uri="{D42A27DB-BD31-4B8C-83A1-F6EECF244321}">
                <p14:modId xmlns:p14="http://schemas.microsoft.com/office/powerpoint/2010/main" val="1930346205"/>
              </p:ext>
            </p:extLst>
          </p:nvPr>
        </p:nvGraphicFramePr>
        <p:xfrm>
          <a:off x="1662546" y="413712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33295000"/>
                    </a:ext>
                  </a:extLst>
                </a:gridCol>
                <a:gridCol w="2709333">
                  <a:extLst>
                    <a:ext uri="{9D8B030D-6E8A-4147-A177-3AD203B41FA5}">
                      <a16:colId xmlns:a16="http://schemas.microsoft.com/office/drawing/2014/main" val="635155667"/>
                    </a:ext>
                  </a:extLst>
                </a:gridCol>
                <a:gridCol w="2709333">
                  <a:extLst>
                    <a:ext uri="{9D8B030D-6E8A-4147-A177-3AD203B41FA5}">
                      <a16:colId xmlns:a16="http://schemas.microsoft.com/office/drawing/2014/main" val="53072337"/>
                    </a:ext>
                  </a:extLst>
                </a:gridCol>
              </a:tblGrid>
              <a:tr h="370840">
                <a:tc>
                  <a:txBody>
                    <a:bodyPr/>
                    <a:lstStyle/>
                    <a:p>
                      <a:r>
                        <a:rPr lang="en-US" dirty="0"/>
                        <a:t>2007</a:t>
                      </a:r>
                    </a:p>
                  </a:txBody>
                  <a:tcPr/>
                </a:tc>
                <a:tc>
                  <a:txBody>
                    <a:bodyPr/>
                    <a:lstStyle/>
                    <a:p>
                      <a:r>
                        <a:rPr lang="en-US" dirty="0" err="1"/>
                        <a:t>Agsat</a:t>
                      </a:r>
                      <a:endParaRPr lang="en-US" dirty="0"/>
                    </a:p>
                  </a:txBody>
                  <a:tcPr/>
                </a:tc>
                <a:tc>
                  <a:txBody>
                    <a:bodyPr/>
                    <a:lstStyle/>
                    <a:p>
                      <a:r>
                        <a:rPr lang="en-US" dirty="0" err="1"/>
                        <a:t>Plos</a:t>
                      </a:r>
                      <a:endParaRPr lang="en-US" dirty="0"/>
                    </a:p>
                  </a:txBody>
                  <a:tcPr/>
                </a:tc>
                <a:extLst>
                  <a:ext uri="{0D108BD9-81ED-4DB2-BD59-A6C34878D82A}">
                    <a16:rowId xmlns:a16="http://schemas.microsoft.com/office/drawing/2014/main" val="2700172113"/>
                  </a:ext>
                </a:extLst>
              </a:tr>
              <a:tr h="370840">
                <a:tc>
                  <a:txBody>
                    <a:bodyPr/>
                    <a:lstStyle/>
                    <a:p>
                      <a:r>
                        <a:rPr lang="en-US" dirty="0"/>
                        <a:t>Class 0</a:t>
                      </a:r>
                    </a:p>
                  </a:txBody>
                  <a:tcPr/>
                </a:tc>
                <a:tc>
                  <a:txBody>
                    <a:bodyPr/>
                    <a:lstStyle/>
                    <a:p>
                      <a:r>
                        <a:rPr lang="en-US" dirty="0"/>
                        <a:t>15410</a:t>
                      </a:r>
                    </a:p>
                  </a:txBody>
                  <a:tcPr/>
                </a:tc>
                <a:tc>
                  <a:txBody>
                    <a:bodyPr/>
                    <a:lstStyle/>
                    <a:p>
                      <a:r>
                        <a:rPr lang="en-US" dirty="0"/>
                        <a:t>8567</a:t>
                      </a:r>
                    </a:p>
                  </a:txBody>
                  <a:tcPr/>
                </a:tc>
                <a:extLst>
                  <a:ext uri="{0D108BD9-81ED-4DB2-BD59-A6C34878D82A}">
                    <a16:rowId xmlns:a16="http://schemas.microsoft.com/office/drawing/2014/main" val="2897911941"/>
                  </a:ext>
                </a:extLst>
              </a:tr>
              <a:tr h="370840">
                <a:tc>
                  <a:txBody>
                    <a:bodyPr/>
                    <a:lstStyle/>
                    <a:p>
                      <a:r>
                        <a:rPr lang="en-US" dirty="0"/>
                        <a:t>Class 1</a:t>
                      </a:r>
                    </a:p>
                  </a:txBody>
                  <a:tcPr/>
                </a:tc>
                <a:tc>
                  <a:txBody>
                    <a:bodyPr/>
                    <a:lstStyle/>
                    <a:p>
                      <a:r>
                        <a:rPr lang="en-US" dirty="0"/>
                        <a:t>71581</a:t>
                      </a:r>
                    </a:p>
                  </a:txBody>
                  <a:tcPr/>
                </a:tc>
                <a:tc>
                  <a:txBody>
                    <a:bodyPr/>
                    <a:lstStyle/>
                    <a:p>
                      <a:r>
                        <a:rPr lang="en-US" dirty="0"/>
                        <a:t>10537</a:t>
                      </a:r>
                    </a:p>
                  </a:txBody>
                  <a:tcPr/>
                </a:tc>
                <a:extLst>
                  <a:ext uri="{0D108BD9-81ED-4DB2-BD59-A6C34878D82A}">
                    <a16:rowId xmlns:a16="http://schemas.microsoft.com/office/drawing/2014/main" val="397450788"/>
                  </a:ext>
                </a:extLst>
              </a:tr>
              <a:tr h="370840">
                <a:tc>
                  <a:txBody>
                    <a:bodyPr/>
                    <a:lstStyle/>
                    <a:p>
                      <a:r>
                        <a:rPr lang="en-US" dirty="0"/>
                        <a:t>Class 2</a:t>
                      </a:r>
                    </a:p>
                  </a:txBody>
                  <a:tcPr/>
                </a:tc>
                <a:tc>
                  <a:txBody>
                    <a:bodyPr/>
                    <a:lstStyle/>
                    <a:p>
                      <a:r>
                        <a:rPr lang="en-US" dirty="0"/>
                        <a:t>3636</a:t>
                      </a:r>
                    </a:p>
                  </a:txBody>
                  <a:tcPr/>
                </a:tc>
                <a:tc>
                  <a:txBody>
                    <a:bodyPr/>
                    <a:lstStyle/>
                    <a:p>
                      <a:r>
                        <a:rPr lang="en-US" dirty="0"/>
                        <a:t>9046</a:t>
                      </a:r>
                    </a:p>
                  </a:txBody>
                  <a:tcPr/>
                </a:tc>
                <a:extLst>
                  <a:ext uri="{0D108BD9-81ED-4DB2-BD59-A6C34878D82A}">
                    <a16:rowId xmlns:a16="http://schemas.microsoft.com/office/drawing/2014/main" val="1662887554"/>
                  </a:ext>
                </a:extLst>
              </a:tr>
            </a:tbl>
          </a:graphicData>
        </a:graphic>
      </p:graphicFrame>
      <p:sp>
        <p:nvSpPr>
          <p:cNvPr id="5" name="TextBox 4">
            <a:extLst>
              <a:ext uri="{FF2B5EF4-FFF2-40B4-BE49-F238E27FC236}">
                <a16:creationId xmlns:a16="http://schemas.microsoft.com/office/drawing/2014/main" id="{C62654D7-A897-45E7-9186-557C99132C0D}"/>
              </a:ext>
            </a:extLst>
          </p:cNvPr>
          <p:cNvSpPr txBox="1"/>
          <p:nvPr/>
        </p:nvSpPr>
        <p:spPr>
          <a:xfrm>
            <a:off x="1445398" y="5620480"/>
            <a:ext cx="8856207" cy="338554"/>
          </a:xfrm>
          <a:prstGeom prst="rect">
            <a:avLst/>
          </a:prstGeom>
          <a:noFill/>
        </p:spPr>
        <p:txBody>
          <a:bodyPr wrap="none" rtlCol="0">
            <a:spAutoFit/>
          </a:bodyPr>
          <a:lstStyle/>
          <a:p>
            <a:r>
              <a:rPr lang="en-US" sz="1600" dirty="0"/>
              <a:t>For interpreting results of PCA: </a:t>
            </a:r>
            <a:r>
              <a:rPr lang="en-US" sz="1600" dirty="0" err="1"/>
              <a:t>Agsat</a:t>
            </a:r>
            <a:r>
              <a:rPr lang="en-US" sz="1600" dirty="0"/>
              <a:t> has more points, but </a:t>
            </a:r>
            <a:r>
              <a:rPr lang="en-US" sz="1600" dirty="0" err="1"/>
              <a:t>Plos</a:t>
            </a:r>
            <a:r>
              <a:rPr lang="en-US" sz="1600" dirty="0"/>
              <a:t> has more even distribution among classes</a:t>
            </a:r>
          </a:p>
        </p:txBody>
      </p:sp>
    </p:spTree>
    <p:extLst>
      <p:ext uri="{BB962C8B-B14F-4D97-AF65-F5344CB8AC3E}">
        <p14:creationId xmlns:p14="http://schemas.microsoft.com/office/powerpoint/2010/main" val="21380956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A6F854-083D-45DE-A055-417B54050AE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E4248E6A-A02D-466A-BAE1-7E97D23241E2}"/>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A7DCDF97-99DB-4F3D-B2F5-5C9953F34379}"/>
              </a:ext>
            </a:extLst>
          </p:cNvPr>
          <p:cNvPicPr>
            <a:picLocks noChangeAspect="1"/>
          </p:cNvPicPr>
          <p:nvPr/>
        </p:nvPicPr>
        <p:blipFill>
          <a:blip r:embed="rId2"/>
          <a:stretch>
            <a:fillRect/>
          </a:stretch>
        </p:blipFill>
        <p:spPr>
          <a:xfrm>
            <a:off x="122150" y="693046"/>
            <a:ext cx="5763491" cy="3556897"/>
          </a:xfrm>
          <a:prstGeom prst="rect">
            <a:avLst/>
          </a:prstGeom>
        </p:spPr>
      </p:pic>
      <p:pic>
        <p:nvPicPr>
          <p:cNvPr id="5" name="Picture 4">
            <a:extLst>
              <a:ext uri="{FF2B5EF4-FFF2-40B4-BE49-F238E27FC236}">
                <a16:creationId xmlns:a16="http://schemas.microsoft.com/office/drawing/2014/main" id="{3E99A875-DBFA-42AA-ADDD-CD5AB43ED662}"/>
              </a:ext>
            </a:extLst>
          </p:cNvPr>
          <p:cNvPicPr>
            <a:picLocks noChangeAspect="1"/>
          </p:cNvPicPr>
          <p:nvPr/>
        </p:nvPicPr>
        <p:blipFill>
          <a:blip r:embed="rId3"/>
          <a:stretch>
            <a:fillRect/>
          </a:stretch>
        </p:blipFill>
        <p:spPr>
          <a:xfrm>
            <a:off x="6428509" y="693046"/>
            <a:ext cx="5763491" cy="3556897"/>
          </a:xfrm>
          <a:prstGeom prst="rect">
            <a:avLst/>
          </a:prstGeom>
        </p:spPr>
      </p:pic>
      <p:sp>
        <p:nvSpPr>
          <p:cNvPr id="6" name="TextBox 5">
            <a:extLst>
              <a:ext uri="{FF2B5EF4-FFF2-40B4-BE49-F238E27FC236}">
                <a16:creationId xmlns:a16="http://schemas.microsoft.com/office/drawing/2014/main" id="{06061991-C55E-401B-BFC9-1B0B4D45BA5E}"/>
              </a:ext>
            </a:extLst>
          </p:cNvPr>
          <p:cNvSpPr txBox="1"/>
          <p:nvPr/>
        </p:nvSpPr>
        <p:spPr>
          <a:xfrm>
            <a:off x="2475874" y="4784499"/>
            <a:ext cx="7240252"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The first several principal components don’t capture more than 50% of variation</a:t>
            </a:r>
          </a:p>
        </p:txBody>
      </p:sp>
      <p:sp>
        <p:nvSpPr>
          <p:cNvPr id="7" name="TextBox 6">
            <a:extLst>
              <a:ext uri="{FF2B5EF4-FFF2-40B4-BE49-F238E27FC236}">
                <a16:creationId xmlns:a16="http://schemas.microsoft.com/office/drawing/2014/main" id="{C9BB79C6-3433-412D-93E3-C0ABFDDE7640}"/>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Tree>
    <p:extLst>
      <p:ext uri="{BB962C8B-B14F-4D97-AF65-F5344CB8AC3E}">
        <p14:creationId xmlns:p14="http://schemas.microsoft.com/office/powerpoint/2010/main" val="22032817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269713"/>
            <a:ext cx="1154162" cy="338554"/>
          </a:xfrm>
          <a:prstGeom prst="rect">
            <a:avLst/>
          </a:prstGeom>
          <a:noFill/>
        </p:spPr>
        <p:txBody>
          <a:bodyPr wrap="none" rtlCol="0">
            <a:spAutoFit/>
          </a:bodyPr>
          <a:lstStyle/>
          <a:p>
            <a:r>
              <a:rPr lang="en-US" sz="1600" dirty="0"/>
              <a:t>Year = 2005</a:t>
            </a:r>
          </a:p>
        </p:txBody>
      </p:sp>
      <p:pic>
        <p:nvPicPr>
          <p:cNvPr id="7" name="Picture 6">
            <a:extLst>
              <a:ext uri="{FF2B5EF4-FFF2-40B4-BE49-F238E27FC236}">
                <a16:creationId xmlns:a16="http://schemas.microsoft.com/office/drawing/2014/main" id="{4C085B0B-4DC5-4788-A804-D76A96B12973}"/>
              </a:ext>
            </a:extLst>
          </p:cNvPr>
          <p:cNvPicPr>
            <a:picLocks noChangeAspect="1"/>
          </p:cNvPicPr>
          <p:nvPr/>
        </p:nvPicPr>
        <p:blipFill>
          <a:blip r:embed="rId2"/>
          <a:stretch>
            <a:fillRect/>
          </a:stretch>
        </p:blipFill>
        <p:spPr>
          <a:xfrm>
            <a:off x="103056" y="537022"/>
            <a:ext cx="5041967" cy="3111614"/>
          </a:xfrm>
          <a:prstGeom prst="rect">
            <a:avLst/>
          </a:prstGeom>
        </p:spPr>
      </p:pic>
      <p:pic>
        <p:nvPicPr>
          <p:cNvPr id="9" name="Picture 8">
            <a:extLst>
              <a:ext uri="{FF2B5EF4-FFF2-40B4-BE49-F238E27FC236}">
                <a16:creationId xmlns:a16="http://schemas.microsoft.com/office/drawing/2014/main" id="{39098F66-3B6C-407F-ACDF-8D6E4CA47165}"/>
              </a:ext>
            </a:extLst>
          </p:cNvPr>
          <p:cNvPicPr>
            <a:picLocks noChangeAspect="1"/>
          </p:cNvPicPr>
          <p:nvPr/>
        </p:nvPicPr>
        <p:blipFill>
          <a:blip r:embed="rId3"/>
          <a:stretch>
            <a:fillRect/>
          </a:stretch>
        </p:blipFill>
        <p:spPr>
          <a:xfrm>
            <a:off x="6526911" y="537022"/>
            <a:ext cx="5185661" cy="3200293"/>
          </a:xfrm>
          <a:prstGeom prst="rect">
            <a:avLst/>
          </a:prstGeom>
        </p:spPr>
      </p:pic>
      <p:pic>
        <p:nvPicPr>
          <p:cNvPr id="11" name="Picture 10">
            <a:extLst>
              <a:ext uri="{FF2B5EF4-FFF2-40B4-BE49-F238E27FC236}">
                <a16:creationId xmlns:a16="http://schemas.microsoft.com/office/drawing/2014/main" id="{FC2EFF33-086A-4A36-9F3A-2FC914AD42A6}"/>
              </a:ext>
            </a:extLst>
          </p:cNvPr>
          <p:cNvPicPr>
            <a:picLocks noChangeAspect="1"/>
          </p:cNvPicPr>
          <p:nvPr/>
        </p:nvPicPr>
        <p:blipFill>
          <a:blip r:embed="rId4"/>
          <a:stretch>
            <a:fillRect/>
          </a:stretch>
        </p:blipFill>
        <p:spPr>
          <a:xfrm>
            <a:off x="7204489" y="3737315"/>
            <a:ext cx="4508083" cy="2782131"/>
          </a:xfrm>
          <a:prstGeom prst="rect">
            <a:avLst/>
          </a:prstGeom>
        </p:spPr>
      </p:pic>
      <p:pic>
        <p:nvPicPr>
          <p:cNvPr id="12" name="Picture 11">
            <a:extLst>
              <a:ext uri="{FF2B5EF4-FFF2-40B4-BE49-F238E27FC236}">
                <a16:creationId xmlns:a16="http://schemas.microsoft.com/office/drawing/2014/main" id="{638850EB-D0D7-4FB0-B0B8-801EF83A25CE}"/>
              </a:ext>
            </a:extLst>
          </p:cNvPr>
          <p:cNvPicPr>
            <a:picLocks noChangeAspect="1"/>
          </p:cNvPicPr>
          <p:nvPr/>
        </p:nvPicPr>
        <p:blipFill>
          <a:blip r:embed="rId5"/>
          <a:stretch>
            <a:fillRect/>
          </a:stretch>
        </p:blipFill>
        <p:spPr>
          <a:xfrm>
            <a:off x="479428" y="3683017"/>
            <a:ext cx="4665595" cy="2879338"/>
          </a:xfrm>
          <a:prstGeom prst="rect">
            <a:avLst/>
          </a:prstGeom>
        </p:spPr>
      </p:pic>
      <p:sp>
        <p:nvSpPr>
          <p:cNvPr id="13" name="TextBox 12">
            <a:extLst>
              <a:ext uri="{FF2B5EF4-FFF2-40B4-BE49-F238E27FC236}">
                <a16:creationId xmlns:a16="http://schemas.microsoft.com/office/drawing/2014/main" id="{F87256E5-09EA-4B11-AD28-46FB204AC488}"/>
              </a:ext>
            </a:extLst>
          </p:cNvPr>
          <p:cNvSpPr txBox="1"/>
          <p:nvPr/>
        </p:nvSpPr>
        <p:spPr>
          <a:xfrm>
            <a:off x="6541686" y="6581001"/>
            <a:ext cx="5693995" cy="276999"/>
          </a:xfrm>
          <a:prstGeom prst="rect">
            <a:avLst/>
          </a:prstGeom>
          <a:noFill/>
        </p:spPr>
        <p:txBody>
          <a:bodyPr wrap="none" rtlCol="0">
            <a:spAutoFit/>
          </a:bodyPr>
          <a:lstStyle/>
          <a:p>
            <a:r>
              <a:rPr lang="en-US" sz="1200" dirty="0"/>
              <a:t>R file: </a:t>
            </a:r>
            <a:r>
              <a:rPr lang="en-US" sz="1200" dirty="0" err="1"/>
              <a:t>Temporal_differentiation_PCA.Rmd</a:t>
            </a:r>
            <a:r>
              <a:rPr lang="en-US" sz="1200" dirty="0"/>
              <a:t> and </a:t>
            </a:r>
            <a:r>
              <a:rPr lang="en-US" sz="1200" dirty="0" err="1"/>
              <a:t>Temporal_differentiation_timeseries.Rmd</a:t>
            </a:r>
            <a:endParaRPr lang="en-US" sz="1200" dirty="0"/>
          </a:p>
        </p:txBody>
      </p:sp>
    </p:spTree>
    <p:extLst>
      <p:ext uri="{BB962C8B-B14F-4D97-AF65-F5344CB8AC3E}">
        <p14:creationId xmlns:p14="http://schemas.microsoft.com/office/powerpoint/2010/main" val="20946502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2006</a:t>
            </a:r>
          </a:p>
        </p:txBody>
      </p:sp>
      <p:pic>
        <p:nvPicPr>
          <p:cNvPr id="6" name="Picture 5">
            <a:extLst>
              <a:ext uri="{FF2B5EF4-FFF2-40B4-BE49-F238E27FC236}">
                <a16:creationId xmlns:a16="http://schemas.microsoft.com/office/drawing/2014/main" id="{A0988F1A-DC92-42CA-9B27-060ABAB60714}"/>
              </a:ext>
            </a:extLst>
          </p:cNvPr>
          <p:cNvPicPr>
            <a:picLocks noChangeAspect="1"/>
          </p:cNvPicPr>
          <p:nvPr/>
        </p:nvPicPr>
        <p:blipFill>
          <a:blip r:embed="rId2"/>
          <a:stretch>
            <a:fillRect/>
          </a:stretch>
        </p:blipFill>
        <p:spPr>
          <a:xfrm>
            <a:off x="743615" y="779918"/>
            <a:ext cx="4608770" cy="2844269"/>
          </a:xfrm>
          <a:prstGeom prst="rect">
            <a:avLst/>
          </a:prstGeom>
        </p:spPr>
      </p:pic>
      <p:pic>
        <p:nvPicPr>
          <p:cNvPr id="7" name="Picture 6">
            <a:extLst>
              <a:ext uri="{FF2B5EF4-FFF2-40B4-BE49-F238E27FC236}">
                <a16:creationId xmlns:a16="http://schemas.microsoft.com/office/drawing/2014/main" id="{E09D186F-BDE0-4ABB-81D6-86B567594999}"/>
              </a:ext>
            </a:extLst>
          </p:cNvPr>
          <p:cNvPicPr>
            <a:picLocks noChangeAspect="1"/>
          </p:cNvPicPr>
          <p:nvPr/>
        </p:nvPicPr>
        <p:blipFill>
          <a:blip r:embed="rId3"/>
          <a:stretch>
            <a:fillRect/>
          </a:stretch>
        </p:blipFill>
        <p:spPr>
          <a:xfrm>
            <a:off x="6074607" y="779918"/>
            <a:ext cx="4579168" cy="2826001"/>
          </a:xfrm>
          <a:prstGeom prst="rect">
            <a:avLst/>
          </a:prstGeom>
        </p:spPr>
      </p:pic>
      <p:pic>
        <p:nvPicPr>
          <p:cNvPr id="9" name="Picture 8">
            <a:extLst>
              <a:ext uri="{FF2B5EF4-FFF2-40B4-BE49-F238E27FC236}">
                <a16:creationId xmlns:a16="http://schemas.microsoft.com/office/drawing/2014/main" id="{D483B3A4-7E3A-4DF0-B4F1-F5FFA5860513}"/>
              </a:ext>
            </a:extLst>
          </p:cNvPr>
          <p:cNvPicPr>
            <a:picLocks noChangeAspect="1"/>
          </p:cNvPicPr>
          <p:nvPr/>
        </p:nvPicPr>
        <p:blipFill>
          <a:blip r:embed="rId4"/>
          <a:stretch>
            <a:fillRect/>
          </a:stretch>
        </p:blipFill>
        <p:spPr>
          <a:xfrm>
            <a:off x="1036661" y="3693445"/>
            <a:ext cx="4579169" cy="2826001"/>
          </a:xfrm>
          <a:prstGeom prst="rect">
            <a:avLst/>
          </a:prstGeom>
        </p:spPr>
      </p:pic>
      <p:pic>
        <p:nvPicPr>
          <p:cNvPr id="10" name="Picture 9">
            <a:extLst>
              <a:ext uri="{FF2B5EF4-FFF2-40B4-BE49-F238E27FC236}">
                <a16:creationId xmlns:a16="http://schemas.microsoft.com/office/drawing/2014/main" id="{99516D8B-FB40-4AE8-9530-755C012BAB9C}"/>
              </a:ext>
            </a:extLst>
          </p:cNvPr>
          <p:cNvPicPr>
            <a:picLocks noChangeAspect="1"/>
          </p:cNvPicPr>
          <p:nvPr/>
        </p:nvPicPr>
        <p:blipFill>
          <a:blip r:embed="rId5"/>
          <a:stretch>
            <a:fillRect/>
          </a:stretch>
        </p:blipFill>
        <p:spPr>
          <a:xfrm>
            <a:off x="6343821" y="3692791"/>
            <a:ext cx="4608770" cy="2844270"/>
          </a:xfrm>
          <a:prstGeom prst="rect">
            <a:avLst/>
          </a:prstGeom>
        </p:spPr>
      </p:pic>
    </p:spTree>
    <p:extLst>
      <p:ext uri="{BB962C8B-B14F-4D97-AF65-F5344CB8AC3E}">
        <p14:creationId xmlns:p14="http://schemas.microsoft.com/office/powerpoint/2010/main" val="36116090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C4E8E3EF-F72A-412B-96C8-98FF326AA92F}"/>
              </a:ext>
            </a:extLst>
          </p:cNvPr>
          <p:cNvPicPr>
            <a:picLocks noChangeAspect="1"/>
          </p:cNvPicPr>
          <p:nvPr/>
        </p:nvPicPr>
        <p:blipFill>
          <a:blip r:embed="rId2"/>
          <a:stretch>
            <a:fillRect/>
          </a:stretch>
        </p:blipFill>
        <p:spPr>
          <a:xfrm>
            <a:off x="833045" y="484935"/>
            <a:ext cx="5145025" cy="3175215"/>
          </a:xfrm>
          <a:prstGeom prst="rect">
            <a:avLst/>
          </a:prstGeom>
        </p:spPr>
      </p:pic>
      <p:pic>
        <p:nvPicPr>
          <p:cNvPr id="5" name="Picture 4">
            <a:extLst>
              <a:ext uri="{FF2B5EF4-FFF2-40B4-BE49-F238E27FC236}">
                <a16:creationId xmlns:a16="http://schemas.microsoft.com/office/drawing/2014/main" id="{0775B876-619B-492C-8540-80488AF54730}"/>
              </a:ext>
            </a:extLst>
          </p:cNvPr>
          <p:cNvPicPr>
            <a:picLocks noChangeAspect="1"/>
          </p:cNvPicPr>
          <p:nvPr/>
        </p:nvPicPr>
        <p:blipFill>
          <a:blip r:embed="rId3"/>
          <a:stretch>
            <a:fillRect/>
          </a:stretch>
        </p:blipFill>
        <p:spPr>
          <a:xfrm>
            <a:off x="6449413" y="523769"/>
            <a:ext cx="5145024" cy="3175215"/>
          </a:xfrm>
          <a:prstGeom prst="rect">
            <a:avLst/>
          </a:prstGeom>
        </p:spPr>
      </p:pic>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pic>
        <p:nvPicPr>
          <p:cNvPr id="7" name="Picture 6">
            <a:extLst>
              <a:ext uri="{FF2B5EF4-FFF2-40B4-BE49-F238E27FC236}">
                <a16:creationId xmlns:a16="http://schemas.microsoft.com/office/drawing/2014/main" id="{7E9FEEAF-5066-48AE-BC4D-A2533F719D9C}"/>
              </a:ext>
            </a:extLst>
          </p:cNvPr>
          <p:cNvPicPr>
            <a:picLocks noChangeAspect="1"/>
          </p:cNvPicPr>
          <p:nvPr/>
        </p:nvPicPr>
        <p:blipFill>
          <a:blip r:embed="rId4"/>
          <a:stretch>
            <a:fillRect/>
          </a:stretch>
        </p:blipFill>
        <p:spPr>
          <a:xfrm>
            <a:off x="1399667" y="3806531"/>
            <a:ext cx="4578403" cy="2825529"/>
          </a:xfrm>
          <a:prstGeom prst="rect">
            <a:avLst/>
          </a:prstGeom>
        </p:spPr>
      </p:pic>
      <p:pic>
        <p:nvPicPr>
          <p:cNvPr id="9" name="Picture 8">
            <a:extLst>
              <a:ext uri="{FF2B5EF4-FFF2-40B4-BE49-F238E27FC236}">
                <a16:creationId xmlns:a16="http://schemas.microsoft.com/office/drawing/2014/main" id="{A81D96E6-613C-4562-903D-890242925DCB}"/>
              </a:ext>
            </a:extLst>
          </p:cNvPr>
          <p:cNvPicPr>
            <a:picLocks noChangeAspect="1"/>
          </p:cNvPicPr>
          <p:nvPr/>
        </p:nvPicPr>
        <p:blipFill>
          <a:blip r:embed="rId5"/>
          <a:stretch>
            <a:fillRect/>
          </a:stretch>
        </p:blipFill>
        <p:spPr>
          <a:xfrm>
            <a:off x="6895747" y="3842078"/>
            <a:ext cx="4463208" cy="2754437"/>
          </a:xfrm>
          <a:prstGeom prst="rect">
            <a:avLst/>
          </a:prstGeom>
        </p:spPr>
      </p:pic>
    </p:spTree>
    <p:extLst>
      <p:ext uri="{BB962C8B-B14F-4D97-AF65-F5344CB8AC3E}">
        <p14:creationId xmlns:p14="http://schemas.microsoft.com/office/powerpoint/2010/main" val="280989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3421921" y="2290614"/>
            <a:ext cx="952261" cy="307777"/>
          </a:xfrm>
          <a:prstGeom prst="rect">
            <a:avLst/>
          </a:prstGeom>
        </p:spPr>
        <p:txBody>
          <a:bodyPr wrap="square">
            <a:spAutoFit/>
          </a:bodyPr>
          <a:lstStyle/>
          <a:p>
            <a:r>
              <a:rPr lang="en-US" sz="1400" b="1" dirty="0" err="1"/>
              <a:t>Soymap</a:t>
            </a:r>
            <a:r>
              <a:rPr lang="en-US" sz="1400" b="1" dirty="0"/>
              <a:t> 1</a:t>
            </a:r>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2245465" y="2613999"/>
            <a:ext cx="3512635" cy="3434576"/>
          </a:xfrm>
          <a:prstGeom prst="rect">
            <a:avLst/>
          </a:prstGeom>
        </p:spPr>
      </p:pic>
      <p:sp>
        <p:nvSpPr>
          <p:cNvPr id="10" name="Rectangle 9">
            <a:extLst>
              <a:ext uri="{FF2B5EF4-FFF2-40B4-BE49-F238E27FC236}">
                <a16:creationId xmlns:a16="http://schemas.microsoft.com/office/drawing/2014/main" id="{95E8818C-E11C-4494-A122-932461D78FD9}"/>
              </a:ext>
            </a:extLst>
          </p:cNvPr>
          <p:cNvSpPr/>
          <p:nvPr/>
        </p:nvSpPr>
        <p:spPr>
          <a:xfrm>
            <a:off x="1005152" y="6056950"/>
            <a:ext cx="10261117" cy="523220"/>
          </a:xfrm>
          <a:prstGeom prst="rect">
            <a:avLst/>
          </a:prstGeom>
        </p:spPr>
        <p:txBody>
          <a:bodyPr wrap="square">
            <a:spAutoFit/>
          </a:bodyPr>
          <a:lstStyle/>
          <a:p>
            <a:pPr marL="285750" indent="-285750">
              <a:buFont typeface="Arial" panose="020B0604020202020204" pitchFamily="34" charset="0"/>
              <a:buChar char="•"/>
            </a:pPr>
            <a:r>
              <a:rPr lang="en-US" sz="1400" dirty="0"/>
              <a:t>In soymap2, fields are more likely to be lumped in the same class, which is encouraging (soymap2 is more ‘stable’ within each field). This stability could be due to more training points or because Landsat introduced unnecessary and confusing </a:t>
            </a:r>
            <a:r>
              <a:rPr lang="en-US" sz="1400" dirty="0" err="1"/>
              <a:t>timeseries</a:t>
            </a:r>
            <a:r>
              <a:rPr lang="en-US" sz="1400" dirty="0"/>
              <a:t> information</a:t>
            </a:r>
          </a:p>
        </p:txBody>
      </p:sp>
      <p:sp>
        <p:nvSpPr>
          <p:cNvPr id="11" name="Rectangle 10">
            <a:extLst>
              <a:ext uri="{FF2B5EF4-FFF2-40B4-BE49-F238E27FC236}">
                <a16:creationId xmlns:a16="http://schemas.microsoft.com/office/drawing/2014/main" id="{59C79C65-C72A-482E-BA56-65AA29BBBEA6}"/>
              </a:ext>
            </a:extLst>
          </p:cNvPr>
          <p:cNvSpPr/>
          <p:nvPr/>
        </p:nvSpPr>
        <p:spPr>
          <a:xfrm>
            <a:off x="7587038" y="2290614"/>
            <a:ext cx="952261" cy="307777"/>
          </a:xfrm>
          <a:prstGeom prst="rect">
            <a:avLst/>
          </a:prstGeom>
        </p:spPr>
        <p:txBody>
          <a:bodyPr wrap="square">
            <a:spAutoFit/>
          </a:bodyPr>
          <a:lstStyle/>
          <a:p>
            <a:r>
              <a:rPr lang="en-US" sz="1400" b="1" dirty="0" err="1"/>
              <a:t>Soymap</a:t>
            </a:r>
            <a:r>
              <a:rPr lang="en-US" sz="1400" b="1" dirty="0"/>
              <a:t> 2</a:t>
            </a:r>
          </a:p>
        </p:txBody>
      </p:sp>
      <p:pic>
        <p:nvPicPr>
          <p:cNvPr id="4" name="Picture 3"/>
          <p:cNvPicPr>
            <a:picLocks noChangeAspect="1"/>
          </p:cNvPicPr>
          <p:nvPr/>
        </p:nvPicPr>
        <p:blipFill>
          <a:blip r:embed="rId3"/>
          <a:stretch>
            <a:fillRect/>
          </a:stretch>
        </p:blipFill>
        <p:spPr>
          <a:xfrm>
            <a:off x="5955096" y="2571607"/>
            <a:ext cx="4193474" cy="3429000"/>
          </a:xfrm>
          <a:prstGeom prst="rect">
            <a:avLst/>
          </a:prstGeom>
        </p:spPr>
      </p:pic>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3206371268"/>
              </p:ext>
            </p:extLst>
          </p:nvPr>
        </p:nvGraphicFramePr>
        <p:xfrm>
          <a:off x="5108936" y="119206"/>
          <a:ext cx="6457951" cy="2001520"/>
        </p:xfrm>
        <a:graphic>
          <a:graphicData uri="http://schemas.openxmlformats.org/drawingml/2006/table">
            <a:tbl>
              <a:tblPr firstRow="1" bandRow="1">
                <a:tableStyleId>{5C22544A-7EE6-4342-B048-85BDC9FD1C3A}</a:tableStyleId>
              </a:tblPr>
              <a:tblGrid>
                <a:gridCol w="811733">
                  <a:extLst>
                    <a:ext uri="{9D8B030D-6E8A-4147-A177-3AD203B41FA5}">
                      <a16:colId xmlns:a16="http://schemas.microsoft.com/office/drawing/2014/main" val="4132611571"/>
                    </a:ext>
                  </a:extLst>
                </a:gridCol>
                <a:gridCol w="1165931">
                  <a:extLst>
                    <a:ext uri="{9D8B030D-6E8A-4147-A177-3AD203B41FA5}">
                      <a16:colId xmlns:a16="http://schemas.microsoft.com/office/drawing/2014/main" val="2552527731"/>
                    </a:ext>
                  </a:extLst>
                </a:gridCol>
                <a:gridCol w="1533525">
                  <a:extLst>
                    <a:ext uri="{9D8B030D-6E8A-4147-A177-3AD203B41FA5}">
                      <a16:colId xmlns:a16="http://schemas.microsoft.com/office/drawing/2014/main" val="3360875115"/>
                    </a:ext>
                  </a:extLst>
                </a:gridCol>
                <a:gridCol w="1333557">
                  <a:extLst>
                    <a:ext uri="{9D8B030D-6E8A-4147-A177-3AD203B41FA5}">
                      <a16:colId xmlns:a16="http://schemas.microsoft.com/office/drawing/2014/main" val="249242120"/>
                    </a:ext>
                  </a:extLst>
                </a:gridCol>
                <a:gridCol w="1613205">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extLst>
                  <a:ext uri="{0D108BD9-81ED-4DB2-BD59-A6C34878D82A}">
                    <a16:rowId xmlns:a16="http://schemas.microsoft.com/office/drawing/2014/main" val="3305880814"/>
                  </a:ext>
                </a:extLst>
              </a:tr>
            </a:tbl>
          </a:graphicData>
        </a:graphic>
      </p:graphicFrame>
    </p:spTree>
    <p:extLst>
      <p:ext uri="{BB962C8B-B14F-4D97-AF65-F5344CB8AC3E}">
        <p14:creationId xmlns:p14="http://schemas.microsoft.com/office/powerpoint/2010/main" val="31783036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261885"/>
            <a:ext cx="1154162" cy="338554"/>
          </a:xfrm>
          <a:prstGeom prst="rect">
            <a:avLst/>
          </a:prstGeom>
          <a:noFill/>
        </p:spPr>
        <p:txBody>
          <a:bodyPr wrap="none" rtlCol="0">
            <a:spAutoFit/>
          </a:bodyPr>
          <a:lstStyle/>
          <a:p>
            <a:r>
              <a:rPr lang="en-US" sz="1600" dirty="0"/>
              <a:t>Year = 2008</a:t>
            </a:r>
          </a:p>
        </p:txBody>
      </p:sp>
      <p:pic>
        <p:nvPicPr>
          <p:cNvPr id="6" name="Picture 5">
            <a:extLst>
              <a:ext uri="{FF2B5EF4-FFF2-40B4-BE49-F238E27FC236}">
                <a16:creationId xmlns:a16="http://schemas.microsoft.com/office/drawing/2014/main" id="{90FE877D-CD2E-4E51-9F5E-FEE1055AECB0}"/>
              </a:ext>
            </a:extLst>
          </p:cNvPr>
          <p:cNvPicPr>
            <a:picLocks noChangeAspect="1"/>
          </p:cNvPicPr>
          <p:nvPr/>
        </p:nvPicPr>
        <p:blipFill>
          <a:blip r:embed="rId2"/>
          <a:stretch>
            <a:fillRect/>
          </a:stretch>
        </p:blipFill>
        <p:spPr>
          <a:xfrm>
            <a:off x="380769" y="523769"/>
            <a:ext cx="5334462" cy="3292125"/>
          </a:xfrm>
          <a:prstGeom prst="rect">
            <a:avLst/>
          </a:prstGeom>
        </p:spPr>
      </p:pic>
      <p:pic>
        <p:nvPicPr>
          <p:cNvPr id="7" name="Picture 6">
            <a:extLst>
              <a:ext uri="{FF2B5EF4-FFF2-40B4-BE49-F238E27FC236}">
                <a16:creationId xmlns:a16="http://schemas.microsoft.com/office/drawing/2014/main" id="{3C863FA1-B3D1-4EC7-99B7-A5A910787FB6}"/>
              </a:ext>
            </a:extLst>
          </p:cNvPr>
          <p:cNvPicPr>
            <a:picLocks noChangeAspect="1"/>
          </p:cNvPicPr>
          <p:nvPr/>
        </p:nvPicPr>
        <p:blipFill>
          <a:blip r:embed="rId3"/>
          <a:stretch>
            <a:fillRect/>
          </a:stretch>
        </p:blipFill>
        <p:spPr>
          <a:xfrm>
            <a:off x="6247327" y="523768"/>
            <a:ext cx="5334462" cy="3292125"/>
          </a:xfrm>
          <a:prstGeom prst="rect">
            <a:avLst/>
          </a:prstGeom>
        </p:spPr>
      </p:pic>
      <p:pic>
        <p:nvPicPr>
          <p:cNvPr id="9" name="Picture 8">
            <a:extLst>
              <a:ext uri="{FF2B5EF4-FFF2-40B4-BE49-F238E27FC236}">
                <a16:creationId xmlns:a16="http://schemas.microsoft.com/office/drawing/2014/main" id="{276AAF95-2596-4B2D-A154-2D950925CE48}"/>
              </a:ext>
            </a:extLst>
          </p:cNvPr>
          <p:cNvPicPr>
            <a:picLocks noChangeAspect="1"/>
          </p:cNvPicPr>
          <p:nvPr/>
        </p:nvPicPr>
        <p:blipFill>
          <a:blip r:embed="rId4"/>
          <a:stretch>
            <a:fillRect/>
          </a:stretch>
        </p:blipFill>
        <p:spPr>
          <a:xfrm>
            <a:off x="931891" y="3854229"/>
            <a:ext cx="4691103" cy="2895081"/>
          </a:xfrm>
          <a:prstGeom prst="rect">
            <a:avLst/>
          </a:prstGeom>
        </p:spPr>
      </p:pic>
      <p:pic>
        <p:nvPicPr>
          <p:cNvPr id="10" name="Picture 9">
            <a:extLst>
              <a:ext uri="{FF2B5EF4-FFF2-40B4-BE49-F238E27FC236}">
                <a16:creationId xmlns:a16="http://schemas.microsoft.com/office/drawing/2014/main" id="{8858C987-2DE9-4681-B817-52B65E836BD1}"/>
              </a:ext>
            </a:extLst>
          </p:cNvPr>
          <p:cNvPicPr>
            <a:picLocks noChangeAspect="1"/>
          </p:cNvPicPr>
          <p:nvPr/>
        </p:nvPicPr>
        <p:blipFill>
          <a:blip r:embed="rId5"/>
          <a:stretch>
            <a:fillRect/>
          </a:stretch>
        </p:blipFill>
        <p:spPr>
          <a:xfrm>
            <a:off x="7068269" y="3815894"/>
            <a:ext cx="4513520" cy="2785487"/>
          </a:xfrm>
          <a:prstGeom prst="rect">
            <a:avLst/>
          </a:prstGeom>
        </p:spPr>
      </p:pic>
    </p:spTree>
    <p:extLst>
      <p:ext uri="{BB962C8B-B14F-4D97-AF65-F5344CB8AC3E}">
        <p14:creationId xmlns:p14="http://schemas.microsoft.com/office/powerpoint/2010/main" val="1704212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2009</a:t>
            </a:r>
          </a:p>
        </p:txBody>
      </p:sp>
      <p:pic>
        <p:nvPicPr>
          <p:cNvPr id="4" name="Picture 3">
            <a:extLst>
              <a:ext uri="{FF2B5EF4-FFF2-40B4-BE49-F238E27FC236}">
                <a16:creationId xmlns:a16="http://schemas.microsoft.com/office/drawing/2014/main" id="{A8CEECC0-F08E-4DAF-9F54-60C0442625EB}"/>
              </a:ext>
            </a:extLst>
          </p:cNvPr>
          <p:cNvPicPr>
            <a:picLocks noChangeAspect="1"/>
          </p:cNvPicPr>
          <p:nvPr/>
        </p:nvPicPr>
        <p:blipFill>
          <a:blip r:embed="rId2"/>
          <a:stretch>
            <a:fillRect/>
          </a:stretch>
        </p:blipFill>
        <p:spPr>
          <a:xfrm>
            <a:off x="487680" y="693046"/>
            <a:ext cx="4767072" cy="2941964"/>
          </a:xfrm>
          <a:prstGeom prst="rect">
            <a:avLst/>
          </a:prstGeom>
        </p:spPr>
      </p:pic>
      <p:pic>
        <p:nvPicPr>
          <p:cNvPr id="5" name="Picture 4">
            <a:extLst>
              <a:ext uri="{FF2B5EF4-FFF2-40B4-BE49-F238E27FC236}">
                <a16:creationId xmlns:a16="http://schemas.microsoft.com/office/drawing/2014/main" id="{537DFD63-EF84-4E84-998A-D2F94728EF29}"/>
              </a:ext>
            </a:extLst>
          </p:cNvPr>
          <p:cNvPicPr>
            <a:picLocks noChangeAspect="1"/>
          </p:cNvPicPr>
          <p:nvPr/>
        </p:nvPicPr>
        <p:blipFill>
          <a:blip r:embed="rId3"/>
          <a:stretch>
            <a:fillRect/>
          </a:stretch>
        </p:blipFill>
        <p:spPr>
          <a:xfrm>
            <a:off x="6186753" y="693046"/>
            <a:ext cx="4932351" cy="3043965"/>
          </a:xfrm>
          <a:prstGeom prst="rect">
            <a:avLst/>
          </a:prstGeom>
        </p:spPr>
      </p:pic>
      <p:pic>
        <p:nvPicPr>
          <p:cNvPr id="9" name="Picture 8">
            <a:extLst>
              <a:ext uri="{FF2B5EF4-FFF2-40B4-BE49-F238E27FC236}">
                <a16:creationId xmlns:a16="http://schemas.microsoft.com/office/drawing/2014/main" id="{CAFEF6F6-D819-40F0-8B79-043C664B315C}"/>
              </a:ext>
            </a:extLst>
          </p:cNvPr>
          <p:cNvPicPr>
            <a:picLocks noChangeAspect="1"/>
          </p:cNvPicPr>
          <p:nvPr/>
        </p:nvPicPr>
        <p:blipFill>
          <a:blip r:embed="rId4"/>
          <a:stretch>
            <a:fillRect/>
          </a:stretch>
        </p:blipFill>
        <p:spPr>
          <a:xfrm>
            <a:off x="823915" y="3737011"/>
            <a:ext cx="4448170" cy="2745156"/>
          </a:xfrm>
          <a:prstGeom prst="rect">
            <a:avLst/>
          </a:prstGeom>
        </p:spPr>
      </p:pic>
      <p:pic>
        <p:nvPicPr>
          <p:cNvPr id="10" name="Picture 9">
            <a:extLst>
              <a:ext uri="{FF2B5EF4-FFF2-40B4-BE49-F238E27FC236}">
                <a16:creationId xmlns:a16="http://schemas.microsoft.com/office/drawing/2014/main" id="{B570BDF7-2DA2-4CD0-A52C-BAC80FCA0898}"/>
              </a:ext>
            </a:extLst>
          </p:cNvPr>
          <p:cNvPicPr>
            <a:picLocks noChangeAspect="1"/>
          </p:cNvPicPr>
          <p:nvPr/>
        </p:nvPicPr>
        <p:blipFill>
          <a:blip r:embed="rId5"/>
          <a:stretch>
            <a:fillRect/>
          </a:stretch>
        </p:blipFill>
        <p:spPr>
          <a:xfrm>
            <a:off x="6670934" y="3758352"/>
            <a:ext cx="4448170" cy="2745156"/>
          </a:xfrm>
          <a:prstGeom prst="rect">
            <a:avLst/>
          </a:prstGeom>
        </p:spPr>
      </p:pic>
    </p:spTree>
    <p:extLst>
      <p:ext uri="{BB962C8B-B14F-4D97-AF65-F5344CB8AC3E}">
        <p14:creationId xmlns:p14="http://schemas.microsoft.com/office/powerpoint/2010/main" val="24240811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D9779E-C8BF-4EFB-BB26-E3E2A8BB587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142692D7-EC22-4BE6-B5AF-CF5980D0D6B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427FAAB2-E0D5-4301-8AC2-9BAB59C9D5C3}"/>
              </a:ext>
            </a:extLst>
          </p:cNvPr>
          <p:cNvSpPr txBox="1"/>
          <p:nvPr/>
        </p:nvSpPr>
        <p:spPr>
          <a:xfrm>
            <a:off x="5518919" y="354492"/>
            <a:ext cx="1154162" cy="338554"/>
          </a:xfrm>
          <a:prstGeom prst="rect">
            <a:avLst/>
          </a:prstGeom>
          <a:noFill/>
        </p:spPr>
        <p:txBody>
          <a:bodyPr wrap="none" rtlCol="0">
            <a:spAutoFit/>
          </a:bodyPr>
          <a:lstStyle/>
          <a:p>
            <a:r>
              <a:rPr lang="en-US" sz="1600" dirty="0"/>
              <a:t>Year = 2011</a:t>
            </a:r>
          </a:p>
        </p:txBody>
      </p:sp>
      <p:pic>
        <p:nvPicPr>
          <p:cNvPr id="7" name="Picture 6">
            <a:extLst>
              <a:ext uri="{FF2B5EF4-FFF2-40B4-BE49-F238E27FC236}">
                <a16:creationId xmlns:a16="http://schemas.microsoft.com/office/drawing/2014/main" id="{FB47FB42-643E-4914-A4DC-3EC448CD9F68}"/>
              </a:ext>
            </a:extLst>
          </p:cNvPr>
          <p:cNvPicPr>
            <a:picLocks noChangeAspect="1"/>
          </p:cNvPicPr>
          <p:nvPr/>
        </p:nvPicPr>
        <p:blipFill>
          <a:blip r:embed="rId2"/>
          <a:stretch>
            <a:fillRect/>
          </a:stretch>
        </p:blipFill>
        <p:spPr>
          <a:xfrm>
            <a:off x="124244" y="618694"/>
            <a:ext cx="5128153" cy="3164803"/>
          </a:xfrm>
          <a:prstGeom prst="rect">
            <a:avLst/>
          </a:prstGeom>
        </p:spPr>
      </p:pic>
      <p:pic>
        <p:nvPicPr>
          <p:cNvPr id="8" name="Picture 7">
            <a:extLst>
              <a:ext uri="{FF2B5EF4-FFF2-40B4-BE49-F238E27FC236}">
                <a16:creationId xmlns:a16="http://schemas.microsoft.com/office/drawing/2014/main" id="{87E996AE-A38C-4710-B959-AC625189CB47}"/>
              </a:ext>
            </a:extLst>
          </p:cNvPr>
          <p:cNvPicPr>
            <a:picLocks noChangeAspect="1"/>
          </p:cNvPicPr>
          <p:nvPr/>
        </p:nvPicPr>
        <p:blipFill>
          <a:blip r:embed="rId3"/>
          <a:stretch>
            <a:fillRect/>
          </a:stretch>
        </p:blipFill>
        <p:spPr>
          <a:xfrm>
            <a:off x="6350481" y="708984"/>
            <a:ext cx="5128153" cy="3164803"/>
          </a:xfrm>
          <a:prstGeom prst="rect">
            <a:avLst/>
          </a:prstGeom>
        </p:spPr>
      </p:pic>
      <p:pic>
        <p:nvPicPr>
          <p:cNvPr id="9" name="Picture 8">
            <a:extLst>
              <a:ext uri="{FF2B5EF4-FFF2-40B4-BE49-F238E27FC236}">
                <a16:creationId xmlns:a16="http://schemas.microsoft.com/office/drawing/2014/main" id="{4762E346-389D-4AE3-96F1-EE669ACF5060}"/>
              </a:ext>
            </a:extLst>
          </p:cNvPr>
          <p:cNvPicPr>
            <a:picLocks noChangeAspect="1"/>
          </p:cNvPicPr>
          <p:nvPr/>
        </p:nvPicPr>
        <p:blipFill>
          <a:blip r:embed="rId4"/>
          <a:stretch>
            <a:fillRect/>
          </a:stretch>
        </p:blipFill>
        <p:spPr>
          <a:xfrm>
            <a:off x="773857" y="3828641"/>
            <a:ext cx="4401981" cy="2716651"/>
          </a:xfrm>
          <a:prstGeom prst="rect">
            <a:avLst/>
          </a:prstGeom>
        </p:spPr>
      </p:pic>
      <p:pic>
        <p:nvPicPr>
          <p:cNvPr id="10" name="Picture 9">
            <a:extLst>
              <a:ext uri="{FF2B5EF4-FFF2-40B4-BE49-F238E27FC236}">
                <a16:creationId xmlns:a16="http://schemas.microsoft.com/office/drawing/2014/main" id="{B7F21595-D0C0-4E82-B346-E315FA41A4E9}"/>
              </a:ext>
            </a:extLst>
          </p:cNvPr>
          <p:cNvPicPr>
            <a:picLocks noChangeAspect="1"/>
          </p:cNvPicPr>
          <p:nvPr/>
        </p:nvPicPr>
        <p:blipFill>
          <a:blip r:embed="rId5"/>
          <a:stretch>
            <a:fillRect/>
          </a:stretch>
        </p:blipFill>
        <p:spPr>
          <a:xfrm>
            <a:off x="7193282" y="3873787"/>
            <a:ext cx="4401981" cy="2716651"/>
          </a:xfrm>
          <a:prstGeom prst="rect">
            <a:avLst/>
          </a:prstGeom>
        </p:spPr>
      </p:pic>
    </p:spTree>
    <p:extLst>
      <p:ext uri="{BB962C8B-B14F-4D97-AF65-F5344CB8AC3E}">
        <p14:creationId xmlns:p14="http://schemas.microsoft.com/office/powerpoint/2010/main" val="4778844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E8F4D-1E1F-4F5F-811D-7C98D7CA41F6}"/>
              </a:ext>
            </a:extLst>
          </p:cNvPr>
          <p:cNvPicPr>
            <a:picLocks noChangeAspect="1"/>
          </p:cNvPicPr>
          <p:nvPr/>
        </p:nvPicPr>
        <p:blipFill>
          <a:blip r:embed="rId2"/>
          <a:stretch>
            <a:fillRect/>
          </a:stretch>
        </p:blipFill>
        <p:spPr>
          <a:xfrm>
            <a:off x="3" y="576753"/>
            <a:ext cx="5334462" cy="3292125"/>
          </a:xfrm>
          <a:prstGeom prst="rect">
            <a:avLst/>
          </a:prstGeom>
        </p:spPr>
      </p:pic>
      <p:pic>
        <p:nvPicPr>
          <p:cNvPr id="3" name="Picture 2">
            <a:extLst>
              <a:ext uri="{FF2B5EF4-FFF2-40B4-BE49-F238E27FC236}">
                <a16:creationId xmlns:a16="http://schemas.microsoft.com/office/drawing/2014/main" id="{DADA9F88-84BF-476A-857F-15F59F3DD69E}"/>
              </a:ext>
            </a:extLst>
          </p:cNvPr>
          <p:cNvPicPr>
            <a:picLocks noChangeAspect="1"/>
          </p:cNvPicPr>
          <p:nvPr/>
        </p:nvPicPr>
        <p:blipFill>
          <a:blip r:embed="rId3"/>
          <a:stretch>
            <a:fillRect/>
          </a:stretch>
        </p:blipFill>
        <p:spPr>
          <a:xfrm>
            <a:off x="6070692" y="576753"/>
            <a:ext cx="5334462" cy="3292125"/>
          </a:xfrm>
          <a:prstGeom prst="rect">
            <a:avLst/>
          </a:prstGeom>
        </p:spPr>
      </p:pic>
      <p:sp>
        <p:nvSpPr>
          <p:cNvPr id="4" name="TextBox 3">
            <a:extLst>
              <a:ext uri="{FF2B5EF4-FFF2-40B4-BE49-F238E27FC236}">
                <a16:creationId xmlns:a16="http://schemas.microsoft.com/office/drawing/2014/main" id="{1ED9779E-C8BF-4EFB-BB26-E3E2A8BB587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142692D7-EC22-4BE6-B5AF-CF5980D0D6B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427FAAB2-E0D5-4301-8AC2-9BAB59C9D5C3}"/>
              </a:ext>
            </a:extLst>
          </p:cNvPr>
          <p:cNvSpPr txBox="1"/>
          <p:nvPr/>
        </p:nvSpPr>
        <p:spPr>
          <a:xfrm>
            <a:off x="5518919" y="354492"/>
            <a:ext cx="1154162" cy="338554"/>
          </a:xfrm>
          <a:prstGeom prst="rect">
            <a:avLst/>
          </a:prstGeom>
          <a:noFill/>
        </p:spPr>
        <p:txBody>
          <a:bodyPr wrap="none" rtlCol="0">
            <a:spAutoFit/>
          </a:bodyPr>
          <a:lstStyle/>
          <a:p>
            <a:r>
              <a:rPr lang="en-US" sz="1600" dirty="0"/>
              <a:t>Year = 2012</a:t>
            </a:r>
          </a:p>
        </p:txBody>
      </p:sp>
      <p:pic>
        <p:nvPicPr>
          <p:cNvPr id="7" name="Picture 6">
            <a:extLst>
              <a:ext uri="{FF2B5EF4-FFF2-40B4-BE49-F238E27FC236}">
                <a16:creationId xmlns:a16="http://schemas.microsoft.com/office/drawing/2014/main" id="{E9BADF1E-4284-4F30-BE72-CC4CBF52DEBB}"/>
              </a:ext>
            </a:extLst>
          </p:cNvPr>
          <p:cNvPicPr>
            <a:picLocks noChangeAspect="1"/>
          </p:cNvPicPr>
          <p:nvPr/>
        </p:nvPicPr>
        <p:blipFill>
          <a:blip r:embed="rId4"/>
          <a:stretch>
            <a:fillRect/>
          </a:stretch>
        </p:blipFill>
        <p:spPr>
          <a:xfrm>
            <a:off x="867064" y="3868878"/>
            <a:ext cx="4269089" cy="2634638"/>
          </a:xfrm>
          <a:prstGeom prst="rect">
            <a:avLst/>
          </a:prstGeom>
        </p:spPr>
      </p:pic>
      <p:pic>
        <p:nvPicPr>
          <p:cNvPr id="8" name="Picture 7">
            <a:extLst>
              <a:ext uri="{FF2B5EF4-FFF2-40B4-BE49-F238E27FC236}">
                <a16:creationId xmlns:a16="http://schemas.microsoft.com/office/drawing/2014/main" id="{A47318ED-AFF5-40B8-98A2-89B970D3EE0A}"/>
              </a:ext>
            </a:extLst>
          </p:cNvPr>
          <p:cNvPicPr>
            <a:picLocks noChangeAspect="1"/>
          </p:cNvPicPr>
          <p:nvPr/>
        </p:nvPicPr>
        <p:blipFill>
          <a:blip r:embed="rId5"/>
          <a:stretch>
            <a:fillRect/>
          </a:stretch>
        </p:blipFill>
        <p:spPr>
          <a:xfrm>
            <a:off x="6857537" y="3868878"/>
            <a:ext cx="4269089" cy="2634638"/>
          </a:xfrm>
          <a:prstGeom prst="rect">
            <a:avLst/>
          </a:prstGeom>
        </p:spPr>
      </p:pic>
    </p:spTree>
    <p:extLst>
      <p:ext uri="{BB962C8B-B14F-4D97-AF65-F5344CB8AC3E}">
        <p14:creationId xmlns:p14="http://schemas.microsoft.com/office/powerpoint/2010/main" val="843033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1EFD98-0C1B-4046-86DC-184436BE3DB1}"/>
              </a:ext>
            </a:extLst>
          </p:cNvPr>
          <p:cNvPicPr>
            <a:picLocks noChangeAspect="1"/>
          </p:cNvPicPr>
          <p:nvPr/>
        </p:nvPicPr>
        <p:blipFill>
          <a:blip r:embed="rId2"/>
          <a:stretch>
            <a:fillRect/>
          </a:stretch>
        </p:blipFill>
        <p:spPr>
          <a:xfrm>
            <a:off x="0" y="523769"/>
            <a:ext cx="5193792" cy="3205312"/>
          </a:xfrm>
          <a:prstGeom prst="rect">
            <a:avLst/>
          </a:prstGeom>
        </p:spPr>
      </p:pic>
      <p:pic>
        <p:nvPicPr>
          <p:cNvPr id="3" name="Picture 2">
            <a:extLst>
              <a:ext uri="{FF2B5EF4-FFF2-40B4-BE49-F238E27FC236}">
                <a16:creationId xmlns:a16="http://schemas.microsoft.com/office/drawing/2014/main" id="{CBB9FA16-7C65-4C2C-8828-821DC46A932A}"/>
              </a:ext>
            </a:extLst>
          </p:cNvPr>
          <p:cNvPicPr>
            <a:picLocks noChangeAspect="1"/>
          </p:cNvPicPr>
          <p:nvPr/>
        </p:nvPicPr>
        <p:blipFill>
          <a:blip r:embed="rId3"/>
          <a:stretch>
            <a:fillRect/>
          </a:stretch>
        </p:blipFill>
        <p:spPr>
          <a:xfrm>
            <a:off x="6222943" y="539706"/>
            <a:ext cx="5167969" cy="3189375"/>
          </a:xfrm>
          <a:prstGeom prst="rect">
            <a:avLst/>
          </a:prstGeom>
        </p:spPr>
      </p:pic>
      <p:sp>
        <p:nvSpPr>
          <p:cNvPr id="4" name="TextBox 3">
            <a:extLst>
              <a:ext uri="{FF2B5EF4-FFF2-40B4-BE49-F238E27FC236}">
                <a16:creationId xmlns:a16="http://schemas.microsoft.com/office/drawing/2014/main" id="{813042CA-C580-438D-92CC-C4556E0D9712}"/>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4FDE7960-23B3-4A2B-89ED-6A51EE39860E}"/>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8BC8673E-FBA4-460A-9A7E-2166D78CFFE4}"/>
              </a:ext>
            </a:extLst>
          </p:cNvPr>
          <p:cNvSpPr txBox="1"/>
          <p:nvPr/>
        </p:nvSpPr>
        <p:spPr>
          <a:xfrm>
            <a:off x="5518919" y="354492"/>
            <a:ext cx="1154162" cy="338554"/>
          </a:xfrm>
          <a:prstGeom prst="rect">
            <a:avLst/>
          </a:prstGeom>
          <a:noFill/>
        </p:spPr>
        <p:txBody>
          <a:bodyPr wrap="none" rtlCol="0">
            <a:spAutoFit/>
          </a:bodyPr>
          <a:lstStyle/>
          <a:p>
            <a:r>
              <a:rPr lang="en-US" sz="1600" dirty="0"/>
              <a:t>Year = 2013</a:t>
            </a:r>
          </a:p>
        </p:txBody>
      </p:sp>
      <p:pic>
        <p:nvPicPr>
          <p:cNvPr id="7" name="Picture 6">
            <a:extLst>
              <a:ext uri="{FF2B5EF4-FFF2-40B4-BE49-F238E27FC236}">
                <a16:creationId xmlns:a16="http://schemas.microsoft.com/office/drawing/2014/main" id="{3EA0DD7E-8A47-4038-93D2-602FDAA50503}"/>
              </a:ext>
            </a:extLst>
          </p:cNvPr>
          <p:cNvPicPr>
            <a:picLocks noChangeAspect="1"/>
          </p:cNvPicPr>
          <p:nvPr/>
        </p:nvPicPr>
        <p:blipFill>
          <a:blip r:embed="rId4"/>
          <a:stretch>
            <a:fillRect/>
          </a:stretch>
        </p:blipFill>
        <p:spPr>
          <a:xfrm>
            <a:off x="380769" y="3729081"/>
            <a:ext cx="4386303" cy="2706975"/>
          </a:xfrm>
          <a:prstGeom prst="rect">
            <a:avLst/>
          </a:prstGeom>
        </p:spPr>
      </p:pic>
      <p:pic>
        <p:nvPicPr>
          <p:cNvPr id="8" name="Picture 7">
            <a:extLst>
              <a:ext uri="{FF2B5EF4-FFF2-40B4-BE49-F238E27FC236}">
                <a16:creationId xmlns:a16="http://schemas.microsoft.com/office/drawing/2014/main" id="{FD3752E8-38BE-4A03-B9C9-E552BFF0E645}"/>
              </a:ext>
            </a:extLst>
          </p:cNvPr>
          <p:cNvPicPr>
            <a:picLocks noChangeAspect="1"/>
          </p:cNvPicPr>
          <p:nvPr/>
        </p:nvPicPr>
        <p:blipFill>
          <a:blip r:embed="rId5"/>
          <a:stretch>
            <a:fillRect/>
          </a:stretch>
        </p:blipFill>
        <p:spPr>
          <a:xfrm>
            <a:off x="7004609" y="3770776"/>
            <a:ext cx="4386303" cy="2706975"/>
          </a:xfrm>
          <a:prstGeom prst="rect">
            <a:avLst/>
          </a:prstGeom>
        </p:spPr>
      </p:pic>
    </p:spTree>
    <p:extLst>
      <p:ext uri="{BB962C8B-B14F-4D97-AF65-F5344CB8AC3E}">
        <p14:creationId xmlns:p14="http://schemas.microsoft.com/office/powerpoint/2010/main" val="3727292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D91EA5-2893-4E29-9F98-275E16922CA0}"/>
              </a:ext>
            </a:extLst>
          </p:cNvPr>
          <p:cNvPicPr>
            <a:picLocks noChangeAspect="1"/>
          </p:cNvPicPr>
          <p:nvPr/>
        </p:nvPicPr>
        <p:blipFill>
          <a:blip r:embed="rId2"/>
          <a:stretch>
            <a:fillRect/>
          </a:stretch>
        </p:blipFill>
        <p:spPr>
          <a:xfrm>
            <a:off x="-1" y="859300"/>
            <a:ext cx="5929745" cy="3659500"/>
          </a:xfrm>
          <a:prstGeom prst="rect">
            <a:avLst/>
          </a:prstGeom>
        </p:spPr>
      </p:pic>
      <p:pic>
        <p:nvPicPr>
          <p:cNvPr id="3" name="Picture 2">
            <a:extLst>
              <a:ext uri="{FF2B5EF4-FFF2-40B4-BE49-F238E27FC236}">
                <a16:creationId xmlns:a16="http://schemas.microsoft.com/office/drawing/2014/main" id="{750C6F1C-27E6-4C86-93CC-ED6DA12B066A}"/>
              </a:ext>
            </a:extLst>
          </p:cNvPr>
          <p:cNvPicPr>
            <a:picLocks noChangeAspect="1"/>
          </p:cNvPicPr>
          <p:nvPr/>
        </p:nvPicPr>
        <p:blipFill>
          <a:blip r:embed="rId3"/>
          <a:stretch>
            <a:fillRect/>
          </a:stretch>
        </p:blipFill>
        <p:spPr>
          <a:xfrm>
            <a:off x="6262254" y="859300"/>
            <a:ext cx="5929746" cy="3659500"/>
          </a:xfrm>
          <a:prstGeom prst="rect">
            <a:avLst/>
          </a:prstGeom>
        </p:spPr>
      </p:pic>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FE95F54C-5096-4D00-99AE-3A790E4F556D}"/>
              </a:ext>
            </a:extLst>
          </p:cNvPr>
          <p:cNvSpPr txBox="1"/>
          <p:nvPr/>
        </p:nvSpPr>
        <p:spPr>
          <a:xfrm>
            <a:off x="360217" y="4518800"/>
            <a:ext cx="114530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t>Positive correlation means the DOY contains a latent spatial pattern that has strong similarity to the pattern in the component image (i.e. that DOY reflects difference across space).</a:t>
            </a:r>
          </a:p>
          <a:p>
            <a:pPr marL="285750" indent="-285750">
              <a:buFont typeface="Arial" panose="020B0604020202020204" pitchFamily="34" charset="0"/>
              <a:buChar char="•"/>
            </a:pPr>
            <a:r>
              <a:rPr lang="en-US" sz="1600" dirty="0"/>
              <a:t>PC1 seems to capture some kind of seasonality but not sure why the correlations are sometimes positive and sometimes negative</a:t>
            </a:r>
          </a:p>
          <a:p>
            <a:pPr marL="285750" indent="-285750">
              <a:buFont typeface="Arial" panose="020B0604020202020204" pitchFamily="34" charset="0"/>
              <a:buChar char="•"/>
            </a:pPr>
            <a:r>
              <a:rPr lang="en-US" sz="1600" dirty="0"/>
              <a:t>The fact that for the same year, </a:t>
            </a:r>
            <a:r>
              <a:rPr lang="en-US" sz="1600" dirty="0" err="1"/>
              <a:t>agsat</a:t>
            </a:r>
            <a:r>
              <a:rPr lang="en-US" sz="1600" dirty="0"/>
              <a:t> and </a:t>
            </a:r>
            <a:r>
              <a:rPr lang="en-US" sz="1600" dirty="0" err="1"/>
              <a:t>plos</a:t>
            </a:r>
            <a:r>
              <a:rPr lang="en-US" sz="1600" dirty="0"/>
              <a:t> have different graphs indicates there’s an issue with stability in the result</a:t>
            </a:r>
          </a:p>
          <a:p>
            <a:pPr marL="285750" indent="-285750">
              <a:buFont typeface="Arial" panose="020B0604020202020204" pitchFamily="34" charset="0"/>
              <a:buChar char="•"/>
            </a:pPr>
            <a:r>
              <a:rPr lang="en-US" sz="1600" dirty="0"/>
              <a:t>It doesn’t make sense to separate classes when doing PCA, because all the within-class PCAs will show is how to separate WITHN each class</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2005</a:t>
            </a:r>
          </a:p>
        </p:txBody>
      </p:sp>
    </p:spTree>
    <p:extLst>
      <p:ext uri="{BB962C8B-B14F-4D97-AF65-F5344CB8AC3E}">
        <p14:creationId xmlns:p14="http://schemas.microsoft.com/office/powerpoint/2010/main" val="31506589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6" name="Picture 5">
            <a:extLst>
              <a:ext uri="{FF2B5EF4-FFF2-40B4-BE49-F238E27FC236}">
                <a16:creationId xmlns:a16="http://schemas.microsoft.com/office/drawing/2014/main" id="{BE981E74-9640-451E-8B4F-0B4DF631CF59}"/>
              </a:ext>
            </a:extLst>
          </p:cNvPr>
          <p:cNvPicPr>
            <a:picLocks noChangeAspect="1"/>
          </p:cNvPicPr>
          <p:nvPr/>
        </p:nvPicPr>
        <p:blipFill>
          <a:blip r:embed="rId2"/>
          <a:stretch>
            <a:fillRect/>
          </a:stretch>
        </p:blipFill>
        <p:spPr>
          <a:xfrm>
            <a:off x="0" y="683810"/>
            <a:ext cx="6060847" cy="3740408"/>
          </a:xfrm>
          <a:prstGeom prst="rect">
            <a:avLst/>
          </a:prstGeom>
        </p:spPr>
      </p:pic>
      <p:pic>
        <p:nvPicPr>
          <p:cNvPr id="7" name="Picture 6">
            <a:extLst>
              <a:ext uri="{FF2B5EF4-FFF2-40B4-BE49-F238E27FC236}">
                <a16:creationId xmlns:a16="http://schemas.microsoft.com/office/drawing/2014/main" id="{BB1DE606-1E73-476C-B173-7C12AB69D81F}"/>
              </a:ext>
            </a:extLst>
          </p:cNvPr>
          <p:cNvPicPr>
            <a:picLocks noChangeAspect="1"/>
          </p:cNvPicPr>
          <p:nvPr/>
        </p:nvPicPr>
        <p:blipFill>
          <a:blip r:embed="rId3"/>
          <a:stretch>
            <a:fillRect/>
          </a:stretch>
        </p:blipFill>
        <p:spPr>
          <a:xfrm>
            <a:off x="6131153" y="683810"/>
            <a:ext cx="6060847" cy="3740408"/>
          </a:xfrm>
          <a:prstGeom prst="rect">
            <a:avLst/>
          </a:prstGeom>
        </p:spPr>
      </p:pic>
      <p:sp>
        <p:nvSpPr>
          <p:cNvPr id="9" name="TextBox 8">
            <a:extLst>
              <a:ext uri="{FF2B5EF4-FFF2-40B4-BE49-F238E27FC236}">
                <a16:creationId xmlns:a16="http://schemas.microsoft.com/office/drawing/2014/main" id="{BD8C75E4-3AB1-44C9-9BAC-485FA2CB1DC2}"/>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
        <p:nvSpPr>
          <p:cNvPr id="10" name="TextBox 9">
            <a:extLst>
              <a:ext uri="{FF2B5EF4-FFF2-40B4-BE49-F238E27FC236}">
                <a16:creationId xmlns:a16="http://schemas.microsoft.com/office/drawing/2014/main" id="{121FB39E-AB1E-4FAB-96D5-80188E5C34BC}"/>
              </a:ext>
            </a:extLst>
          </p:cNvPr>
          <p:cNvSpPr txBox="1"/>
          <p:nvPr/>
        </p:nvSpPr>
        <p:spPr>
          <a:xfrm>
            <a:off x="969817" y="5048693"/>
            <a:ext cx="10522187"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What DOYs generally correspond to the largest difference between class = 2 and the other two classes across the years in PC1? Sometimes class = 2 is inseparable from the other class the whole year; sometimes it’s separable the whole year; sometimes (DOY = 60 to 100) gives the most separation.</a:t>
            </a:r>
          </a:p>
          <a:p>
            <a:pPr marL="285750" indent="-285750">
              <a:buFont typeface="Arial" panose="020B0604020202020204" pitchFamily="34" charset="0"/>
              <a:buChar char="•"/>
            </a:pPr>
            <a:r>
              <a:rPr lang="en-US" sz="1600" dirty="0"/>
              <a:t>Note that in PLOS, a lot of different land covers are lumped into class = 2. what if we break apart class = 2 into the original classes from PLOS dataset?</a:t>
            </a:r>
          </a:p>
        </p:txBody>
      </p:sp>
    </p:spTree>
    <p:extLst>
      <p:ext uri="{BB962C8B-B14F-4D97-AF65-F5344CB8AC3E}">
        <p14:creationId xmlns:p14="http://schemas.microsoft.com/office/powerpoint/2010/main" val="29996295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2008</a:t>
            </a:r>
          </a:p>
        </p:txBody>
      </p:sp>
      <p:pic>
        <p:nvPicPr>
          <p:cNvPr id="8" name="Picture 7">
            <a:extLst>
              <a:ext uri="{FF2B5EF4-FFF2-40B4-BE49-F238E27FC236}">
                <a16:creationId xmlns:a16="http://schemas.microsoft.com/office/drawing/2014/main" id="{2A5C83C9-9E4C-40C4-A6CD-53370F5A3C95}"/>
              </a:ext>
            </a:extLst>
          </p:cNvPr>
          <p:cNvPicPr>
            <a:picLocks noChangeAspect="1"/>
          </p:cNvPicPr>
          <p:nvPr/>
        </p:nvPicPr>
        <p:blipFill>
          <a:blip r:embed="rId2"/>
          <a:stretch>
            <a:fillRect/>
          </a:stretch>
        </p:blipFill>
        <p:spPr>
          <a:xfrm>
            <a:off x="103678" y="1015159"/>
            <a:ext cx="5992322" cy="3698119"/>
          </a:xfrm>
          <a:prstGeom prst="rect">
            <a:avLst/>
          </a:prstGeom>
        </p:spPr>
      </p:pic>
      <p:pic>
        <p:nvPicPr>
          <p:cNvPr id="9" name="Picture 8">
            <a:extLst>
              <a:ext uri="{FF2B5EF4-FFF2-40B4-BE49-F238E27FC236}">
                <a16:creationId xmlns:a16="http://schemas.microsoft.com/office/drawing/2014/main" id="{3CEEE20F-C15C-4179-B5F6-2974C61CFA63}"/>
              </a:ext>
            </a:extLst>
          </p:cNvPr>
          <p:cNvPicPr>
            <a:picLocks noChangeAspect="1"/>
          </p:cNvPicPr>
          <p:nvPr/>
        </p:nvPicPr>
        <p:blipFill>
          <a:blip r:embed="rId3"/>
          <a:stretch>
            <a:fillRect/>
          </a:stretch>
        </p:blipFill>
        <p:spPr>
          <a:xfrm>
            <a:off x="6096000" y="1047561"/>
            <a:ext cx="6014433" cy="3711764"/>
          </a:xfrm>
          <a:prstGeom prst="rect">
            <a:avLst/>
          </a:prstGeom>
        </p:spPr>
      </p:pic>
    </p:spTree>
    <p:extLst>
      <p:ext uri="{BB962C8B-B14F-4D97-AF65-F5344CB8AC3E}">
        <p14:creationId xmlns:p14="http://schemas.microsoft.com/office/powerpoint/2010/main" val="3634070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2009</a:t>
            </a:r>
          </a:p>
        </p:txBody>
      </p:sp>
      <p:pic>
        <p:nvPicPr>
          <p:cNvPr id="2" name="Picture 1">
            <a:extLst>
              <a:ext uri="{FF2B5EF4-FFF2-40B4-BE49-F238E27FC236}">
                <a16:creationId xmlns:a16="http://schemas.microsoft.com/office/drawing/2014/main" id="{E3E63731-3E2E-4F2A-9892-2A6A8B08A30D}"/>
              </a:ext>
            </a:extLst>
          </p:cNvPr>
          <p:cNvPicPr>
            <a:picLocks noChangeAspect="1"/>
          </p:cNvPicPr>
          <p:nvPr/>
        </p:nvPicPr>
        <p:blipFill>
          <a:blip r:embed="rId2"/>
          <a:stretch>
            <a:fillRect/>
          </a:stretch>
        </p:blipFill>
        <p:spPr>
          <a:xfrm>
            <a:off x="-1" y="896246"/>
            <a:ext cx="5896219" cy="3638809"/>
          </a:xfrm>
          <a:prstGeom prst="rect">
            <a:avLst/>
          </a:prstGeom>
        </p:spPr>
      </p:pic>
      <p:pic>
        <p:nvPicPr>
          <p:cNvPr id="3" name="Picture 2">
            <a:extLst>
              <a:ext uri="{FF2B5EF4-FFF2-40B4-BE49-F238E27FC236}">
                <a16:creationId xmlns:a16="http://schemas.microsoft.com/office/drawing/2014/main" id="{0EBF4C55-C72D-4727-8D5F-933B9B74D187}"/>
              </a:ext>
            </a:extLst>
          </p:cNvPr>
          <p:cNvPicPr>
            <a:picLocks noChangeAspect="1"/>
          </p:cNvPicPr>
          <p:nvPr/>
        </p:nvPicPr>
        <p:blipFill>
          <a:blip r:embed="rId3"/>
          <a:stretch>
            <a:fillRect/>
          </a:stretch>
        </p:blipFill>
        <p:spPr>
          <a:xfrm>
            <a:off x="6096000" y="896246"/>
            <a:ext cx="6096000" cy="3762103"/>
          </a:xfrm>
          <a:prstGeom prst="rect">
            <a:avLst/>
          </a:prstGeom>
        </p:spPr>
      </p:pic>
    </p:spTree>
    <p:extLst>
      <p:ext uri="{BB962C8B-B14F-4D97-AF65-F5344CB8AC3E}">
        <p14:creationId xmlns:p14="http://schemas.microsoft.com/office/powerpoint/2010/main" val="394108097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2010</a:t>
            </a:r>
          </a:p>
        </p:txBody>
      </p:sp>
      <p:pic>
        <p:nvPicPr>
          <p:cNvPr id="8" name="Picture 7">
            <a:extLst>
              <a:ext uri="{FF2B5EF4-FFF2-40B4-BE49-F238E27FC236}">
                <a16:creationId xmlns:a16="http://schemas.microsoft.com/office/drawing/2014/main" id="{511D10E4-64BC-4081-AA44-4EED74D2CE99}"/>
              </a:ext>
            </a:extLst>
          </p:cNvPr>
          <p:cNvPicPr>
            <a:picLocks noChangeAspect="1"/>
          </p:cNvPicPr>
          <p:nvPr/>
        </p:nvPicPr>
        <p:blipFill>
          <a:blip r:embed="rId2"/>
          <a:stretch>
            <a:fillRect/>
          </a:stretch>
        </p:blipFill>
        <p:spPr>
          <a:xfrm>
            <a:off x="81567" y="693046"/>
            <a:ext cx="5926150" cy="3657281"/>
          </a:xfrm>
          <a:prstGeom prst="rect">
            <a:avLst/>
          </a:prstGeom>
        </p:spPr>
      </p:pic>
      <p:pic>
        <p:nvPicPr>
          <p:cNvPr id="9" name="Picture 8">
            <a:extLst>
              <a:ext uri="{FF2B5EF4-FFF2-40B4-BE49-F238E27FC236}">
                <a16:creationId xmlns:a16="http://schemas.microsoft.com/office/drawing/2014/main" id="{A29A612E-D581-46E0-A8E3-5B807D7AE029}"/>
              </a:ext>
            </a:extLst>
          </p:cNvPr>
          <p:cNvPicPr>
            <a:picLocks noChangeAspect="1"/>
          </p:cNvPicPr>
          <p:nvPr/>
        </p:nvPicPr>
        <p:blipFill>
          <a:blip r:embed="rId3"/>
          <a:stretch>
            <a:fillRect/>
          </a:stretch>
        </p:blipFill>
        <p:spPr>
          <a:xfrm>
            <a:off x="6184283" y="693046"/>
            <a:ext cx="5926150" cy="3657281"/>
          </a:xfrm>
          <a:prstGeom prst="rect">
            <a:avLst/>
          </a:prstGeom>
        </p:spPr>
      </p:pic>
    </p:spTree>
    <p:extLst>
      <p:ext uri="{BB962C8B-B14F-4D97-AF65-F5344CB8AC3E}">
        <p14:creationId xmlns:p14="http://schemas.microsoft.com/office/powerpoint/2010/main" val="1043311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4521262" y="2994849"/>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5090041" y="2687072"/>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390989" y="2582048"/>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972512" y="2994849"/>
            <a:ext cx="1941694" cy="3352974"/>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10024166" y="2720831"/>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9288235" y="3024184"/>
            <a:ext cx="2370956" cy="3381828"/>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414301948"/>
              </p:ext>
            </p:extLst>
          </p:nvPr>
        </p:nvGraphicFramePr>
        <p:xfrm>
          <a:off x="4261724" y="260150"/>
          <a:ext cx="6867524" cy="2001520"/>
        </p:xfrm>
        <a:graphic>
          <a:graphicData uri="http://schemas.openxmlformats.org/drawingml/2006/table">
            <a:tbl>
              <a:tblPr firstRow="1" bandRow="1">
                <a:tableStyleId>{5C22544A-7EE6-4342-B048-85BDC9FD1C3A}</a:tableStyleId>
              </a:tblPr>
              <a:tblGrid>
                <a:gridCol w="863214">
                  <a:extLst>
                    <a:ext uri="{9D8B030D-6E8A-4147-A177-3AD203B41FA5}">
                      <a16:colId xmlns:a16="http://schemas.microsoft.com/office/drawing/2014/main" val="4132611571"/>
                    </a:ext>
                  </a:extLst>
                </a:gridCol>
                <a:gridCol w="994161">
                  <a:extLst>
                    <a:ext uri="{9D8B030D-6E8A-4147-A177-3AD203B41FA5}">
                      <a16:colId xmlns:a16="http://schemas.microsoft.com/office/drawing/2014/main" val="2552527731"/>
                    </a:ext>
                  </a:extLst>
                </a:gridCol>
                <a:gridCol w="1590675">
                  <a:extLst>
                    <a:ext uri="{9D8B030D-6E8A-4147-A177-3AD203B41FA5}">
                      <a16:colId xmlns:a16="http://schemas.microsoft.com/office/drawing/2014/main" val="3360875115"/>
                    </a:ext>
                  </a:extLst>
                </a:gridCol>
                <a:gridCol w="1703957">
                  <a:extLst>
                    <a:ext uri="{9D8B030D-6E8A-4147-A177-3AD203B41FA5}">
                      <a16:colId xmlns:a16="http://schemas.microsoft.com/office/drawing/2014/main" val="249242120"/>
                    </a:ext>
                  </a:extLst>
                </a:gridCol>
                <a:gridCol w="1715517">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extLst>
                  <a:ext uri="{0D108BD9-81ED-4DB2-BD59-A6C34878D82A}">
                    <a16:rowId xmlns:a16="http://schemas.microsoft.com/office/drawing/2014/main" val="1110244985"/>
                  </a:ext>
                </a:extLst>
              </a:tr>
            </a:tbl>
          </a:graphicData>
        </a:graphic>
      </p:graphicFrame>
    </p:spTree>
    <p:extLst>
      <p:ext uri="{BB962C8B-B14F-4D97-AF65-F5344CB8AC3E}">
        <p14:creationId xmlns:p14="http://schemas.microsoft.com/office/powerpoint/2010/main" val="39191203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2012</a:t>
            </a:r>
          </a:p>
        </p:txBody>
      </p:sp>
      <p:pic>
        <p:nvPicPr>
          <p:cNvPr id="2" name="Picture 1">
            <a:extLst>
              <a:ext uri="{FF2B5EF4-FFF2-40B4-BE49-F238E27FC236}">
                <a16:creationId xmlns:a16="http://schemas.microsoft.com/office/drawing/2014/main" id="{CC95160D-DB7C-475A-878A-09D169E4FCD8}"/>
              </a:ext>
            </a:extLst>
          </p:cNvPr>
          <p:cNvPicPr>
            <a:picLocks noChangeAspect="1"/>
          </p:cNvPicPr>
          <p:nvPr/>
        </p:nvPicPr>
        <p:blipFill>
          <a:blip r:embed="rId2"/>
          <a:stretch>
            <a:fillRect/>
          </a:stretch>
        </p:blipFill>
        <p:spPr>
          <a:xfrm>
            <a:off x="-1" y="624369"/>
            <a:ext cx="6012873" cy="3710801"/>
          </a:xfrm>
          <a:prstGeom prst="rect">
            <a:avLst/>
          </a:prstGeom>
        </p:spPr>
      </p:pic>
      <p:pic>
        <p:nvPicPr>
          <p:cNvPr id="3" name="Picture 2">
            <a:extLst>
              <a:ext uri="{FF2B5EF4-FFF2-40B4-BE49-F238E27FC236}">
                <a16:creationId xmlns:a16="http://schemas.microsoft.com/office/drawing/2014/main" id="{281532FF-C7EB-4A23-9A4D-92D19132D8C1}"/>
              </a:ext>
            </a:extLst>
          </p:cNvPr>
          <p:cNvPicPr>
            <a:picLocks noChangeAspect="1"/>
          </p:cNvPicPr>
          <p:nvPr/>
        </p:nvPicPr>
        <p:blipFill>
          <a:blip r:embed="rId3"/>
          <a:stretch>
            <a:fillRect/>
          </a:stretch>
        </p:blipFill>
        <p:spPr>
          <a:xfrm>
            <a:off x="6179128" y="624369"/>
            <a:ext cx="6012872" cy="3710801"/>
          </a:xfrm>
          <a:prstGeom prst="rect">
            <a:avLst/>
          </a:prstGeom>
        </p:spPr>
      </p:pic>
    </p:spTree>
    <p:extLst>
      <p:ext uri="{BB962C8B-B14F-4D97-AF65-F5344CB8AC3E}">
        <p14:creationId xmlns:p14="http://schemas.microsoft.com/office/powerpoint/2010/main" val="31583032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2013</a:t>
            </a:r>
          </a:p>
        </p:txBody>
      </p:sp>
      <p:pic>
        <p:nvPicPr>
          <p:cNvPr id="8" name="Picture 7">
            <a:extLst>
              <a:ext uri="{FF2B5EF4-FFF2-40B4-BE49-F238E27FC236}">
                <a16:creationId xmlns:a16="http://schemas.microsoft.com/office/drawing/2014/main" id="{26D34D94-6F43-4CD6-956D-FB49B2A00F24}"/>
              </a:ext>
            </a:extLst>
          </p:cNvPr>
          <p:cNvPicPr>
            <a:picLocks noChangeAspect="1"/>
          </p:cNvPicPr>
          <p:nvPr/>
        </p:nvPicPr>
        <p:blipFill>
          <a:blip r:embed="rId2"/>
          <a:stretch>
            <a:fillRect/>
          </a:stretch>
        </p:blipFill>
        <p:spPr>
          <a:xfrm>
            <a:off x="6075029" y="695354"/>
            <a:ext cx="6116972" cy="3775045"/>
          </a:xfrm>
          <a:prstGeom prst="rect">
            <a:avLst/>
          </a:prstGeom>
        </p:spPr>
      </p:pic>
      <p:pic>
        <p:nvPicPr>
          <p:cNvPr id="9" name="Picture 8">
            <a:extLst>
              <a:ext uri="{FF2B5EF4-FFF2-40B4-BE49-F238E27FC236}">
                <a16:creationId xmlns:a16="http://schemas.microsoft.com/office/drawing/2014/main" id="{AFD2D2F7-93E0-4A9B-AAC0-DE7C443921BD}"/>
              </a:ext>
            </a:extLst>
          </p:cNvPr>
          <p:cNvPicPr>
            <a:picLocks noChangeAspect="1"/>
          </p:cNvPicPr>
          <p:nvPr/>
        </p:nvPicPr>
        <p:blipFill>
          <a:blip r:embed="rId3"/>
          <a:stretch>
            <a:fillRect/>
          </a:stretch>
        </p:blipFill>
        <p:spPr>
          <a:xfrm>
            <a:off x="0" y="693046"/>
            <a:ext cx="5986016" cy="3694227"/>
          </a:xfrm>
          <a:prstGeom prst="rect">
            <a:avLst/>
          </a:prstGeom>
        </p:spPr>
      </p:pic>
    </p:spTree>
    <p:extLst>
      <p:ext uri="{BB962C8B-B14F-4D97-AF65-F5344CB8AC3E}">
        <p14:creationId xmlns:p14="http://schemas.microsoft.com/office/powerpoint/2010/main" val="28605296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370C85D-84A2-404B-B182-418207B668C5}"/>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DC47BA8A-CC87-448A-B647-439088635851}"/>
              </a:ext>
            </a:extLst>
          </p:cNvPr>
          <p:cNvSpPr/>
          <p:nvPr/>
        </p:nvSpPr>
        <p:spPr>
          <a:xfrm>
            <a:off x="0" y="0"/>
            <a:ext cx="8914558" cy="338554"/>
          </a:xfrm>
          <a:prstGeom prst="rect">
            <a:avLst/>
          </a:prstGeom>
        </p:spPr>
        <p:txBody>
          <a:bodyPr wrap="square">
            <a:spAutoFit/>
          </a:bodyPr>
          <a:lstStyle/>
          <a:p>
            <a:r>
              <a:rPr lang="en-US" sz="1600" b="1" dirty="0"/>
              <a:t>Spatial PCA on </a:t>
            </a:r>
            <a:r>
              <a:rPr lang="en-US" sz="1600" b="1" dirty="0" err="1"/>
              <a:t>plos</a:t>
            </a:r>
            <a:r>
              <a:rPr lang="en-US" sz="1600" b="1" dirty="0"/>
              <a:t> training data points in Mato Grosso using original </a:t>
            </a:r>
            <a:r>
              <a:rPr lang="en-US" sz="1600" b="1" dirty="0" err="1"/>
              <a:t>plos</a:t>
            </a:r>
            <a:r>
              <a:rPr lang="en-US" sz="1600" b="1" dirty="0"/>
              <a:t> classes</a:t>
            </a:r>
          </a:p>
        </p:txBody>
      </p:sp>
      <p:sp>
        <p:nvSpPr>
          <p:cNvPr id="4" name="TextBox 3">
            <a:extLst>
              <a:ext uri="{FF2B5EF4-FFF2-40B4-BE49-F238E27FC236}">
                <a16:creationId xmlns:a16="http://schemas.microsoft.com/office/drawing/2014/main" id="{A926A012-09E8-45F5-9B57-17E86B67BD81}"/>
              </a:ext>
            </a:extLst>
          </p:cNvPr>
          <p:cNvSpPr txBox="1"/>
          <p:nvPr/>
        </p:nvSpPr>
        <p:spPr>
          <a:xfrm>
            <a:off x="2119937" y="452741"/>
            <a:ext cx="1154162" cy="338554"/>
          </a:xfrm>
          <a:prstGeom prst="rect">
            <a:avLst/>
          </a:prstGeom>
          <a:noFill/>
        </p:spPr>
        <p:txBody>
          <a:bodyPr wrap="none" rtlCol="0">
            <a:spAutoFit/>
          </a:bodyPr>
          <a:lstStyle/>
          <a:p>
            <a:r>
              <a:rPr lang="en-US" sz="1600" dirty="0"/>
              <a:t>Year = 2007</a:t>
            </a:r>
          </a:p>
        </p:txBody>
      </p:sp>
      <p:pic>
        <p:nvPicPr>
          <p:cNvPr id="5" name="Picture 4">
            <a:extLst>
              <a:ext uri="{FF2B5EF4-FFF2-40B4-BE49-F238E27FC236}">
                <a16:creationId xmlns:a16="http://schemas.microsoft.com/office/drawing/2014/main" id="{49F8C506-D183-47AF-96DE-4B242FC682CA}"/>
              </a:ext>
            </a:extLst>
          </p:cNvPr>
          <p:cNvPicPr>
            <a:picLocks noChangeAspect="1"/>
          </p:cNvPicPr>
          <p:nvPr/>
        </p:nvPicPr>
        <p:blipFill>
          <a:blip r:embed="rId2"/>
          <a:stretch>
            <a:fillRect/>
          </a:stretch>
        </p:blipFill>
        <p:spPr>
          <a:xfrm>
            <a:off x="184457" y="905483"/>
            <a:ext cx="5334462" cy="3292125"/>
          </a:xfrm>
          <a:prstGeom prst="rect">
            <a:avLst/>
          </a:prstGeom>
        </p:spPr>
      </p:pic>
      <p:pic>
        <p:nvPicPr>
          <p:cNvPr id="6" name="Picture 5">
            <a:extLst>
              <a:ext uri="{FF2B5EF4-FFF2-40B4-BE49-F238E27FC236}">
                <a16:creationId xmlns:a16="http://schemas.microsoft.com/office/drawing/2014/main" id="{8F04EFF0-45D8-440E-AFC4-02E4F533E2D3}"/>
              </a:ext>
            </a:extLst>
          </p:cNvPr>
          <p:cNvPicPr>
            <a:picLocks noChangeAspect="1"/>
          </p:cNvPicPr>
          <p:nvPr/>
        </p:nvPicPr>
        <p:blipFill>
          <a:blip r:embed="rId3"/>
          <a:stretch>
            <a:fillRect/>
          </a:stretch>
        </p:blipFill>
        <p:spPr>
          <a:xfrm>
            <a:off x="5774805" y="905482"/>
            <a:ext cx="5334462" cy="3292125"/>
          </a:xfrm>
          <a:prstGeom prst="rect">
            <a:avLst/>
          </a:prstGeom>
        </p:spPr>
      </p:pic>
      <p:sp>
        <p:nvSpPr>
          <p:cNvPr id="7" name="TextBox 6">
            <a:extLst>
              <a:ext uri="{FF2B5EF4-FFF2-40B4-BE49-F238E27FC236}">
                <a16:creationId xmlns:a16="http://schemas.microsoft.com/office/drawing/2014/main" id="{72FE0144-2986-4F2E-B718-A61229FBC47C}"/>
              </a:ext>
            </a:extLst>
          </p:cNvPr>
          <p:cNvSpPr txBox="1"/>
          <p:nvPr/>
        </p:nvSpPr>
        <p:spPr>
          <a:xfrm>
            <a:off x="7760396" y="566928"/>
            <a:ext cx="1154162" cy="338554"/>
          </a:xfrm>
          <a:prstGeom prst="rect">
            <a:avLst/>
          </a:prstGeom>
          <a:noFill/>
        </p:spPr>
        <p:txBody>
          <a:bodyPr wrap="none" rtlCol="0">
            <a:spAutoFit/>
          </a:bodyPr>
          <a:lstStyle/>
          <a:p>
            <a:r>
              <a:rPr lang="en-US" sz="1600" dirty="0"/>
              <a:t>Year = 2009</a:t>
            </a:r>
          </a:p>
        </p:txBody>
      </p:sp>
    </p:spTree>
    <p:extLst>
      <p:ext uri="{BB962C8B-B14F-4D97-AF65-F5344CB8AC3E}">
        <p14:creationId xmlns:p14="http://schemas.microsoft.com/office/powerpoint/2010/main" val="42789086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973692-3F36-4D29-9C15-0AB74149B6EE}"/>
              </a:ext>
            </a:extLst>
          </p:cNvPr>
          <p:cNvSpPr txBox="1"/>
          <p:nvPr/>
        </p:nvSpPr>
        <p:spPr>
          <a:xfrm>
            <a:off x="384312" y="907329"/>
            <a:ext cx="10522187" cy="4524315"/>
          </a:xfrm>
          <a:prstGeom prst="rect">
            <a:avLst/>
          </a:prstGeom>
          <a:noFill/>
        </p:spPr>
        <p:txBody>
          <a:bodyPr wrap="square" rtlCol="0">
            <a:spAutoFit/>
          </a:bodyPr>
          <a:lstStyle/>
          <a:p>
            <a:r>
              <a:rPr lang="en-US" sz="1600" b="1" dirty="0"/>
              <a:t>Takeaways from phenological differentiation</a:t>
            </a:r>
          </a:p>
          <a:p>
            <a:pPr marL="285750" indent="-285750">
              <a:buFont typeface="Arial" panose="020B0604020202020204" pitchFamily="34" charset="0"/>
              <a:buChar char="•"/>
            </a:pPr>
            <a:r>
              <a:rPr lang="en-US" sz="1600" dirty="0"/>
              <a:t>When lumping all classes, </a:t>
            </a:r>
            <a:r>
              <a:rPr lang="en-US" sz="1600" dirty="0" err="1"/>
              <a:t>agsat</a:t>
            </a:r>
            <a:r>
              <a:rPr lang="en-US" sz="1600" dirty="0"/>
              <a:t> and </a:t>
            </a:r>
            <a:r>
              <a:rPr lang="en-US" sz="1600" dirty="0" err="1"/>
              <a:t>plos</a:t>
            </a:r>
            <a:r>
              <a:rPr lang="en-US" sz="1600" dirty="0"/>
              <a:t> points have similar variable loadings for the first PC (general seasonality?), but more variation for the other PCs</a:t>
            </a:r>
          </a:p>
          <a:p>
            <a:pPr marL="285750" indent="-285750">
              <a:buFont typeface="Arial" panose="020B0604020202020204" pitchFamily="34" charset="0"/>
              <a:buChar char="•"/>
            </a:pPr>
            <a:r>
              <a:rPr lang="en-US" sz="1600" dirty="0"/>
              <a:t>A PCA that lumps all classes together shows variation between the classes, but also variation within the classes. Because </a:t>
            </a:r>
            <a:r>
              <a:rPr lang="en-US" sz="1600" dirty="0" err="1"/>
              <a:t>plos</a:t>
            </a:r>
            <a:r>
              <a:rPr lang="en-US" sz="1600" dirty="0"/>
              <a:t> has a more even distribution among the classes, it’s probably more reliable. However, </a:t>
            </a:r>
            <a:r>
              <a:rPr lang="en-US" sz="1600" dirty="0" err="1"/>
              <a:t>plos’s</a:t>
            </a:r>
            <a:r>
              <a:rPr lang="en-US" sz="1600" dirty="0"/>
              <a:t> class = 2 contains pasture, which would be masked out with mapbiomas3 agri.</a:t>
            </a:r>
          </a:p>
          <a:p>
            <a:pPr marL="285750" indent="-285750">
              <a:buFont typeface="Arial" panose="020B0604020202020204" pitchFamily="34" charset="0"/>
              <a:buChar char="•"/>
            </a:pPr>
            <a:r>
              <a:rPr lang="en-US" sz="1600" dirty="0"/>
              <a:t>Is there a way to show variation between the classes but not variation within the classes?</a:t>
            </a:r>
          </a:p>
          <a:p>
            <a:pPr marL="285750" indent="-285750">
              <a:buFont typeface="Arial" panose="020B0604020202020204" pitchFamily="34" charset="0"/>
              <a:buChar char="•"/>
            </a:pPr>
            <a:r>
              <a:rPr lang="en-US" sz="1600" dirty="0"/>
              <a:t>Between DOY = 100 and 250 (April to August), information has high correlation with PC1. Between DOY = 0 and 100 (January to March), information has high correlation with PC2.</a:t>
            </a:r>
          </a:p>
          <a:p>
            <a:pPr marL="285750" indent="-285750">
              <a:buFont typeface="Arial" panose="020B0604020202020204" pitchFamily="34" charset="0"/>
              <a:buChar char="•"/>
            </a:pPr>
            <a:r>
              <a:rPr lang="en-US" sz="1600" dirty="0"/>
              <a:t>PLOS contains pasture, so its class = 2 timeseries looks very different from the other two classes in the dry season (it’s much higher); however, in </a:t>
            </a:r>
            <a:r>
              <a:rPr lang="en-US" sz="1600" dirty="0" err="1"/>
              <a:t>agsat</a:t>
            </a:r>
            <a:r>
              <a:rPr lang="en-US" sz="1600" dirty="0"/>
              <a:t>, class = 2 looks very much like the other classes during the dry season</a:t>
            </a:r>
          </a:p>
          <a:p>
            <a:pPr marL="285750" indent="-285750">
              <a:buFont typeface="Arial" panose="020B0604020202020204" pitchFamily="34" charset="0"/>
              <a:buChar char="•"/>
            </a:pPr>
            <a:r>
              <a:rPr lang="en-US" sz="1600" dirty="0"/>
              <a:t>The first 100 days of the year (January to March) best separate the three classes; including pasture in class = 2, the dry season also separates class = 2 well from the other classes</a:t>
            </a:r>
          </a:p>
          <a:p>
            <a:pPr marL="285750" indent="-285750">
              <a:buFont typeface="Arial" panose="020B0604020202020204" pitchFamily="34" charset="0"/>
              <a:buChar char="•"/>
            </a:pPr>
            <a:r>
              <a:rPr lang="en-US" sz="1600" dirty="0"/>
              <a:t>PC1 seems to pick up on seasonal patterns; PC2 seems to pick up on the significant inter-class differences that happen between DOY = 0 and 150</a:t>
            </a:r>
          </a:p>
          <a:p>
            <a:pPr marL="285750" indent="-285750">
              <a:buFont typeface="Arial" panose="020B0604020202020204" pitchFamily="34" charset="0"/>
              <a:buChar char="•"/>
            </a:pPr>
            <a:r>
              <a:rPr lang="en-US" sz="1600" dirty="0"/>
              <a:t>DOY 200 to 300 (July to October) don’t help separate the classes at all</a:t>
            </a:r>
          </a:p>
          <a:p>
            <a:pPr marL="285750" indent="-285750">
              <a:buFont typeface="Arial" panose="020B0604020202020204" pitchFamily="34" charset="0"/>
              <a:buChar char="•"/>
            </a:pPr>
            <a:r>
              <a:rPr lang="en-US" sz="1600" dirty="0"/>
              <a:t>On average between DOY = 50 to 150, class = 2 has higher EVI than the other classes</a:t>
            </a:r>
          </a:p>
          <a:p>
            <a:pPr marL="285750" indent="-285750">
              <a:buFont typeface="Arial" panose="020B0604020202020204" pitchFamily="34" charset="0"/>
              <a:buChar char="•"/>
            </a:pPr>
            <a:r>
              <a:rPr lang="en-US" sz="1600" dirty="0"/>
              <a:t>These notes help in picking the best time to separate classes, but doesn’t help in creating training data…</a:t>
            </a:r>
          </a:p>
        </p:txBody>
      </p:sp>
    </p:spTree>
    <p:extLst>
      <p:ext uri="{BB962C8B-B14F-4D97-AF65-F5344CB8AC3E}">
        <p14:creationId xmlns:p14="http://schemas.microsoft.com/office/powerpoint/2010/main" val="22078889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6247864"/>
          </a:xfrm>
          <a:prstGeom prst="rect">
            <a:avLst/>
          </a:prstGeom>
        </p:spPr>
        <p:txBody>
          <a:bodyPr wrap="square">
            <a:spAutoFit/>
          </a:bodyPr>
          <a:lstStyle/>
          <a:p>
            <a:r>
              <a:rPr lang="en-US" sz="1600" b="1" dirty="0"/>
              <a:t>Based on spectral and phenological differences…</a:t>
            </a:r>
          </a:p>
          <a:p>
            <a:endParaRPr lang="en-US" sz="1600" dirty="0"/>
          </a:p>
          <a:p>
            <a:r>
              <a:rPr lang="en-US" sz="1600" u="sng" dirty="0"/>
              <a:t>Proposed input data for separating the three classes</a:t>
            </a:r>
          </a:p>
          <a:p>
            <a:pPr lvl="1"/>
            <a:r>
              <a:rPr lang="en-US" sz="1600" dirty="0"/>
              <a:t>From spectral differences</a:t>
            </a:r>
          </a:p>
          <a:p>
            <a:pPr marL="742950" lvl="1" indent="-285750">
              <a:buFont typeface="Arial" panose="020B0604020202020204" pitchFamily="34" charset="0"/>
              <a:buChar char="•"/>
            </a:pPr>
            <a:r>
              <a:rPr lang="en-US" sz="1600" dirty="0"/>
              <a:t>NIR from Dec to Feb</a:t>
            </a:r>
          </a:p>
          <a:p>
            <a:pPr marL="742950" lvl="1" indent="-285750">
              <a:buFont typeface="Arial" panose="020B0604020202020204" pitchFamily="34" charset="0"/>
              <a:buChar char="•"/>
            </a:pPr>
            <a:r>
              <a:rPr lang="en-US" sz="1600" dirty="0"/>
              <a:t>NIR from March to June</a:t>
            </a:r>
          </a:p>
          <a:p>
            <a:pPr marL="742950" lvl="1" indent="-285750">
              <a:buFont typeface="Arial" panose="020B0604020202020204" pitchFamily="34" charset="0"/>
              <a:buChar char="•"/>
            </a:pPr>
            <a:r>
              <a:rPr lang="en-US" sz="1600" dirty="0"/>
              <a:t>B5 from Dec to Feb</a:t>
            </a:r>
          </a:p>
          <a:p>
            <a:pPr marL="742950" lvl="1" indent="-285750">
              <a:buFont typeface="Arial" panose="020B0604020202020204" pitchFamily="34" charset="0"/>
              <a:buChar char="•"/>
            </a:pPr>
            <a:r>
              <a:rPr lang="en-US" sz="1600" dirty="0"/>
              <a:t>B5 from March to May</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observations of timing estimates</a:t>
            </a:r>
          </a:p>
          <a:p>
            <a:pPr marL="742950" lvl="1" indent="-285750">
              <a:buFont typeface="Arial" panose="020B0604020202020204" pitchFamily="34" charset="0"/>
              <a:buChar char="•"/>
            </a:pPr>
            <a:r>
              <a:rPr lang="en-US" sz="1600" dirty="0"/>
              <a:t>Days between peak1 and peak2</a:t>
            </a:r>
          </a:p>
          <a:p>
            <a:pPr marL="742950" lvl="1" indent="-285750">
              <a:buFont typeface="Arial" panose="020B0604020202020204" pitchFamily="34" charset="0"/>
              <a:buChar char="•"/>
            </a:pPr>
            <a:r>
              <a:rPr lang="en-US" sz="1600" dirty="0"/>
              <a:t>Quarter period of crop1 and crop2</a:t>
            </a:r>
          </a:p>
          <a:p>
            <a:pPr marL="742950" lvl="1" indent="-285750">
              <a:buFont typeface="Arial" panose="020B0604020202020204" pitchFamily="34" charset="0"/>
              <a:buChar char="•"/>
            </a:pPr>
            <a:r>
              <a:rPr lang="en-US" sz="1600" dirty="0"/>
              <a:t>Days after Aug 1 of peak1</a:t>
            </a:r>
          </a:p>
          <a:p>
            <a:pPr lvl="1"/>
            <a:endParaRPr lang="en-US" sz="1600" dirty="0"/>
          </a:p>
          <a:p>
            <a:pPr lvl="1"/>
            <a:r>
              <a:rPr lang="en-US" sz="1600" dirty="0"/>
              <a:t>From phenological differences</a:t>
            </a:r>
          </a:p>
          <a:p>
            <a:pPr marL="742950" lvl="1" indent="-285750">
              <a:buFont typeface="Arial" panose="020B0604020202020204" pitchFamily="34" charset="0"/>
              <a:buChar char="•"/>
            </a:pPr>
            <a:r>
              <a:rPr lang="en-US" sz="1600" dirty="0"/>
              <a:t>EVI from January to March (NOT July to October)</a:t>
            </a:r>
          </a:p>
          <a:p>
            <a:pPr marL="742950" lvl="1" indent="-285750">
              <a:buFont typeface="Arial" panose="020B0604020202020204" pitchFamily="34" charset="0"/>
              <a:buChar char="•"/>
            </a:pPr>
            <a:endParaRPr lang="en-US" sz="1600" dirty="0"/>
          </a:p>
          <a:p>
            <a:r>
              <a:rPr lang="en-US" sz="1600" u="sng" dirty="0"/>
              <a:t>Mato Grosso -&gt; </a:t>
            </a:r>
            <a:r>
              <a:rPr lang="en-US" sz="1600" u="sng" dirty="0" err="1"/>
              <a:t>Matopiba</a:t>
            </a:r>
            <a:endParaRPr lang="en-US" sz="1600" u="sng" dirty="0"/>
          </a:p>
          <a:p>
            <a:r>
              <a:rPr lang="en-US" sz="1600" dirty="0"/>
              <a:t>To apply classifier trained in Mato Grosso to </a:t>
            </a:r>
            <a:r>
              <a:rPr lang="en-US" sz="1600" dirty="0" err="1"/>
              <a:t>Matopiba</a:t>
            </a:r>
            <a:r>
              <a:rPr lang="en-US" sz="1600" dirty="0"/>
              <a:t>, doing data acquisition date alone won’t work because seasonality and planting dates are different</a:t>
            </a:r>
          </a:p>
          <a:p>
            <a:pPr marL="742950" lvl="1" indent="-285750">
              <a:buFont typeface="Arial" panose="020B0604020202020204" pitchFamily="34" charset="0"/>
              <a:buChar char="•"/>
            </a:pPr>
            <a:r>
              <a:rPr lang="en-US" sz="1600" dirty="0"/>
              <a:t>Option 1: get training data for </a:t>
            </a:r>
            <a:r>
              <a:rPr lang="en-US" sz="1600" dirty="0" err="1"/>
              <a:t>Matopiba</a:t>
            </a:r>
            <a:r>
              <a:rPr lang="en-US" sz="1600" dirty="0"/>
              <a:t> (soy vs </a:t>
            </a:r>
            <a:r>
              <a:rPr lang="en-US" sz="1600" dirty="0" err="1"/>
              <a:t>nonsoy</a:t>
            </a:r>
            <a:r>
              <a:rPr lang="en-US" sz="1600" dirty="0"/>
              <a:t>!)</a:t>
            </a:r>
          </a:p>
          <a:p>
            <a:pPr marL="742950" lvl="1" indent="-285750">
              <a:buFont typeface="Arial" panose="020B0604020202020204" pitchFamily="34" charset="0"/>
              <a:buChar char="•"/>
            </a:pPr>
            <a:r>
              <a:rPr lang="en-US" sz="1600" dirty="0"/>
              <a:t>Option 2: training Mato Grosso but adjust the data acquisition date to </a:t>
            </a:r>
            <a:r>
              <a:rPr lang="en-US" sz="1600" dirty="0" err="1"/>
              <a:t>Matopiba</a:t>
            </a:r>
            <a:endParaRPr lang="en-US" sz="1600" dirty="0"/>
          </a:p>
          <a:p>
            <a:pPr marL="1200150" lvl="2" indent="-285750">
              <a:buFont typeface="Arial" panose="020B0604020202020204" pitchFamily="34" charset="0"/>
              <a:buChar char="•"/>
            </a:pPr>
            <a:r>
              <a:rPr lang="en-US" sz="1600" dirty="0"/>
              <a:t>Use days after planting of first crop or date at which EVI</a:t>
            </a:r>
          </a:p>
        </p:txBody>
      </p:sp>
    </p:spTree>
    <p:extLst>
      <p:ext uri="{BB962C8B-B14F-4D97-AF65-F5344CB8AC3E}">
        <p14:creationId xmlns:p14="http://schemas.microsoft.com/office/powerpoint/2010/main" val="339580472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0629"/>
            <a:ext cx="11808823" cy="3724096"/>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a:p>
            <a:pPr marL="285750" indent="-285750">
              <a:buFont typeface="Arial" panose="020B0604020202020204" pitchFamily="34" charset="0"/>
              <a:buChar char="•"/>
            </a:pPr>
            <a:endParaRPr lang="en-US" dirty="0"/>
          </a:p>
          <a:p>
            <a:r>
              <a:rPr lang="en-US" dirty="0"/>
              <a:t>Paper</a:t>
            </a:r>
          </a:p>
          <a:p>
            <a:pPr marL="285750" indent="-285750">
              <a:buFont typeface="Arial" panose="020B0604020202020204" pitchFamily="34" charset="0"/>
              <a:buChar char="•"/>
            </a:pPr>
            <a:r>
              <a:rPr lang="en-US" sz="1400" dirty="0"/>
              <a:t>Read papers that produce </a:t>
            </a:r>
            <a:r>
              <a:rPr lang="en-US" sz="1400" dirty="0" err="1"/>
              <a:t>agri</a:t>
            </a:r>
            <a:r>
              <a:rPr lang="en-US" sz="1400" dirty="0"/>
              <a:t> datasets. Find one or two that are nice to read and analyze how they write about it.</a:t>
            </a:r>
          </a:p>
          <a:p>
            <a:pPr marL="285750" indent="-285750">
              <a:buFont typeface="Arial" panose="020B0604020202020204" pitchFamily="34" charset="0"/>
              <a:buChar char="•"/>
            </a:pPr>
            <a:r>
              <a:rPr lang="en-US" sz="1400" dirty="0"/>
              <a:t>Use </a:t>
            </a:r>
            <a:r>
              <a:rPr lang="en-US" sz="1400" dirty="0" err="1"/>
              <a:t>ShareLatex</a:t>
            </a:r>
            <a:r>
              <a:rPr lang="en-US" sz="1400" dirty="0"/>
              <a:t> and start outlining</a:t>
            </a:r>
          </a:p>
          <a:p>
            <a:pPr marL="285750" indent="-285750">
              <a:buFont typeface="Arial" panose="020B0604020202020204" pitchFamily="34" charset="0"/>
              <a:buChar char="•"/>
            </a:pPr>
            <a:r>
              <a:rPr lang="en-US" sz="1400" dirty="0"/>
              <a:t>Look at Slack for ‘how to write a paper’ article that Sally shared</a:t>
            </a:r>
          </a:p>
          <a:p>
            <a:pPr marL="285750" indent="-285750">
              <a:buFont typeface="Arial" panose="020B0604020202020204" pitchFamily="34" charset="0"/>
              <a:buChar char="•"/>
            </a:pPr>
            <a:r>
              <a:rPr lang="en-US" sz="1400" dirty="0"/>
              <a:t>Think about the story and figures that illustrate the story</a:t>
            </a:r>
          </a:p>
        </p:txBody>
      </p:sp>
      <p:sp>
        <p:nvSpPr>
          <p:cNvPr id="4" name="TextBox 3">
            <a:extLst>
              <a:ext uri="{FF2B5EF4-FFF2-40B4-BE49-F238E27FC236}">
                <a16:creationId xmlns:a16="http://schemas.microsoft.com/office/drawing/2014/main" id="{E6C590E7-A6E8-4A04-B777-AE7C085B83D4}"/>
              </a:ext>
            </a:extLst>
          </p:cNvPr>
          <p:cNvSpPr txBox="1"/>
          <p:nvPr/>
        </p:nvSpPr>
        <p:spPr>
          <a:xfrm>
            <a:off x="108113" y="3956652"/>
            <a:ext cx="11485577" cy="800219"/>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a:t>
            </a:r>
          </a:p>
          <a:p>
            <a:pPr marL="285750" indent="-285750">
              <a:buFontTx/>
              <a:buChar char="-"/>
            </a:pPr>
            <a:r>
              <a:rPr lang="en-US" sz="1400" dirty="0">
                <a:solidFill>
                  <a:srgbClr val="FF0000"/>
                </a:solidFill>
              </a:rPr>
              <a:t>Download more </a:t>
            </a:r>
            <a:r>
              <a:rPr lang="en-US" sz="1400" dirty="0" err="1">
                <a:solidFill>
                  <a:srgbClr val="FF0000"/>
                </a:solidFill>
              </a:rPr>
              <a:t>matopiba</a:t>
            </a:r>
            <a:r>
              <a:rPr lang="en-US" sz="1400" dirty="0">
                <a:solidFill>
                  <a:srgbClr val="FF0000"/>
                </a:solidFill>
              </a:rPr>
              <a:t> soy polys (poly 2 and 4) for any year</a:t>
            </a:r>
          </a:p>
        </p:txBody>
      </p:sp>
      <p:sp>
        <p:nvSpPr>
          <p:cNvPr id="5" name="Rectangle 4">
            <a:extLst>
              <a:ext uri="{FF2B5EF4-FFF2-40B4-BE49-F238E27FC236}">
                <a16:creationId xmlns:a16="http://schemas.microsoft.com/office/drawing/2014/main" id="{11695520-25DB-442D-8A66-D49AEF2BA74F}"/>
              </a:ext>
            </a:extLst>
          </p:cNvPr>
          <p:cNvSpPr/>
          <p:nvPr/>
        </p:nvSpPr>
        <p:spPr>
          <a:xfrm>
            <a:off x="191588" y="5280821"/>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677656"/>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b="1" dirty="0"/>
          </a:p>
          <a:p>
            <a:r>
              <a:rPr lang="en-US" sz="1200" b="1" dirty="0"/>
              <a:t>Solution:</a:t>
            </a:r>
          </a:p>
          <a:p>
            <a:pPr marL="342900" indent="-342900">
              <a:buAutoNum type="arabicPeriod"/>
            </a:pPr>
            <a:r>
              <a:rPr lang="en-US" sz="1200" dirty="0">
                <a:solidFill>
                  <a:schemeClr val="bg1">
                    <a:lumMod val="65000"/>
                  </a:schemeClr>
                </a:solidFill>
              </a:rPr>
              <a:t>Use new training dataset based in MT (GEE asset ‘MT_ground_reference_data_PLOS_2017’, 675 points from 2003 to 2015) </a:t>
            </a:r>
          </a:p>
          <a:p>
            <a:pPr marL="342900" indent="-342900">
              <a:buAutoNum type="arabicPeriod"/>
            </a:pPr>
            <a:r>
              <a:rPr lang="en-US" sz="1200" dirty="0">
                <a:solidFill>
                  <a:schemeClr val="bg1">
                    <a:lumMod val="65000"/>
                  </a:schemeClr>
                </a:solidFill>
              </a:rPr>
              <a:t>Train a single classifier across years (to pool up </a:t>
            </a:r>
            <a:r>
              <a:rPr lang="en-US" sz="1200" dirty="0" err="1">
                <a:solidFill>
                  <a:schemeClr val="bg1">
                    <a:lumMod val="65000"/>
                  </a:schemeClr>
                </a:solidFill>
              </a:rPr>
              <a:t>nonsoy</a:t>
            </a:r>
            <a:r>
              <a:rPr lang="en-US" sz="1200" dirty="0">
                <a:solidFill>
                  <a:schemeClr val="bg1">
                    <a:lumMod val="65000"/>
                  </a:schemeClr>
                </a:solidFill>
              </a:rPr>
              <a:t> </a:t>
            </a:r>
            <a:r>
              <a:rPr lang="en-US" sz="1200" dirty="0" err="1">
                <a:solidFill>
                  <a:schemeClr val="bg1">
                    <a:lumMod val="65000"/>
                  </a:schemeClr>
                </a:solidFill>
              </a:rPr>
              <a:t>agri</a:t>
            </a:r>
            <a:r>
              <a:rPr lang="en-US" sz="1200" dirty="0">
                <a:solidFill>
                  <a:schemeClr val="bg1">
                    <a:lumMod val="65000"/>
                  </a:schemeClr>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492990"/>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endParaRPr lang="en-US" sz="1200" dirty="0"/>
          </a:p>
          <a:p>
            <a:r>
              <a:rPr lang="en-US" sz="1200" b="1" dirty="0"/>
              <a:t>Solution:</a:t>
            </a:r>
            <a:endParaRPr lang="en-US" sz="1200" dirty="0">
              <a:solidFill>
                <a:schemeClr val="accent1"/>
              </a:solidFill>
            </a:endParaRPr>
          </a:p>
          <a:p>
            <a:pPr marL="285750" indent="-285750">
              <a:buFontTx/>
              <a:buChar char="-"/>
            </a:pPr>
            <a:r>
              <a:rPr lang="en-US" sz="1200" dirty="0">
                <a:solidFill>
                  <a:schemeClr val="accent1"/>
                </a:solidFill>
              </a:rPr>
              <a:t>Download Planet images over wider area, fewer dates over </a:t>
            </a:r>
            <a:r>
              <a:rPr lang="en-US" sz="1200" dirty="0" err="1">
                <a:solidFill>
                  <a:schemeClr val="accent1"/>
                </a:solidFill>
              </a:rPr>
              <a:t>Matopiba</a:t>
            </a:r>
            <a:r>
              <a:rPr lang="en-US" sz="1200" dirty="0">
                <a:solidFill>
                  <a:schemeClr val="accent1"/>
                </a:solidFill>
              </a:rPr>
              <a:t>; Given the wide range of soy, soy-corn, weed/starter crop-soy-corn timing, it probably doesn’t matter much whether we are sure a crop is soy.</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04499" y="5605349"/>
            <a:ext cx="11965579" cy="1384995"/>
          </a:xfrm>
          <a:prstGeom prst="rect">
            <a:avLst/>
          </a:prstGeom>
          <a:ln>
            <a:solidFill>
              <a:schemeClr val="tx1"/>
            </a:solidFill>
          </a:ln>
        </p:spPr>
        <p:txBody>
          <a:bodyPr wrap="square">
            <a:spAutoFit/>
          </a:bodyPr>
          <a:lstStyle/>
          <a:p>
            <a:r>
              <a:rPr lang="en-US" sz="1200" b="1" dirty="0"/>
              <a:t>Issue 3: center pivot classification</a:t>
            </a:r>
            <a:endParaRPr lang="en-US" sz="1200" dirty="0"/>
          </a:p>
          <a:p>
            <a:r>
              <a:rPr lang="en-US" sz="1200" b="1" dirty="0"/>
              <a:t>Solution:</a:t>
            </a:r>
          </a:p>
          <a:p>
            <a:pPr marL="285750" indent="-285750">
              <a:buFontTx/>
              <a:buChar char="-"/>
            </a:pPr>
            <a:r>
              <a:rPr lang="en-US" sz="1200" dirty="0"/>
              <a:t>Take the difference of the annual min and max EVI, normalize, and use the difference to find the circle. Then do object based classification of the circle in GEE. Try to keep the object oriented classification as an image with integers as band values to prevent the raster to vector conversion that’s so hard to scale up.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3257</TotalTime>
  <Words>8600</Words>
  <Application>Microsoft Office PowerPoint</Application>
  <PresentationFormat>Widescreen</PresentationFormat>
  <Paragraphs>925</Paragraphs>
  <Slides>97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97</vt:i4>
      </vt:variant>
    </vt:vector>
  </HeadingPairs>
  <TitlesOfParts>
    <vt:vector size="102" baseType="lpstr">
      <vt:lpstr>Roboto</vt:lpstr>
      <vt:lpstr>Arial</vt:lpstr>
      <vt:lpstr>Calibri</vt:lpstr>
      <vt:lpstr>Calibri Light</vt:lpstr>
      <vt:lpstr>Office Theme</vt:lpstr>
      <vt:lpstr>Timing and land cover validation with Planet; differentiating nonsoy agri vs SC and 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167</cp:revision>
  <dcterms:created xsi:type="dcterms:W3CDTF">2019-03-07T22:52:56Z</dcterms:created>
  <dcterms:modified xsi:type="dcterms:W3CDTF">2019-04-24T22:14:58Z</dcterms:modified>
</cp:coreProperties>
</file>